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438" r:id="rId3"/>
    <p:sldId id="461" r:id="rId4"/>
    <p:sldId id="462" r:id="rId5"/>
    <p:sldId id="445" r:id="rId6"/>
    <p:sldId id="463" r:id="rId7"/>
    <p:sldId id="446" r:id="rId8"/>
    <p:sldId id="447" r:id="rId9"/>
    <p:sldId id="448" r:id="rId10"/>
    <p:sldId id="449" r:id="rId11"/>
    <p:sldId id="450" r:id="rId12"/>
    <p:sldId id="451" r:id="rId13"/>
    <p:sldId id="452" r:id="rId14"/>
    <p:sldId id="453" r:id="rId15"/>
    <p:sldId id="454" r:id="rId16"/>
    <p:sldId id="455" r:id="rId17"/>
    <p:sldId id="456" r:id="rId18"/>
    <p:sldId id="464" r:id="rId19"/>
    <p:sldId id="465" r:id="rId20"/>
    <p:sldId id="457" r:id="rId21"/>
    <p:sldId id="458" r:id="rId22"/>
    <p:sldId id="459" r:id="rId23"/>
    <p:sldId id="466" r:id="rId24"/>
    <p:sldId id="467" r:id="rId25"/>
    <p:sldId id="468" r:id="rId26"/>
    <p:sldId id="469" r:id="rId27"/>
    <p:sldId id="470" r:id="rId28"/>
    <p:sldId id="471" r:id="rId29"/>
    <p:sldId id="472" r:id="rId30"/>
    <p:sldId id="473" r:id="rId31"/>
    <p:sldId id="474" r:id="rId32"/>
    <p:sldId id="475" r:id="rId33"/>
    <p:sldId id="483" r:id="rId34"/>
    <p:sldId id="476" r:id="rId35"/>
    <p:sldId id="478" r:id="rId36"/>
    <p:sldId id="479" r:id="rId37"/>
    <p:sldId id="480" r:id="rId38"/>
    <p:sldId id="481" r:id="rId39"/>
    <p:sldId id="482" r:id="rId40"/>
    <p:sldId id="484" r:id="rId41"/>
    <p:sldId id="46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AEAEAE"/>
    <a:srgbClr val="AB51D6"/>
    <a:srgbClr val="FF9A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C181A-A292-47FC-915C-BDBD223C6841}" v="89" dt="2021-08-26T12:57:37.29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20"/>
    <p:restoredTop sz="90997" autoAdjust="0"/>
  </p:normalViewPr>
  <p:slideViewPr>
    <p:cSldViewPr snapToGrid="0">
      <p:cViewPr varScale="1">
        <p:scale>
          <a:sx n="141" d="100"/>
          <a:sy n="141" d="100"/>
        </p:scale>
        <p:origin x="1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5/27/22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developer.apple.com</a:t>
            </a:r>
            <a:r>
              <a:rPr lang="en-US" dirty="0"/>
              <a:t>/health-fitness/</a:t>
            </a:r>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423011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sqlite3 -header -csv </a:t>
            </a:r>
            <a:r>
              <a:rPr lang="en-US" sz="1200" b="0" i="0" u="none" strike="noStrike" kern="1200" dirty="0" err="1">
                <a:solidFill>
                  <a:schemeClr val="tx1"/>
                </a:solidFill>
                <a:effectLst/>
                <a:latin typeface="+mn-lt"/>
                <a:ea typeface="+mn-ea"/>
                <a:cs typeface="+mn-cs"/>
              </a:rPr>
              <a:t>healthdb_secure.sqlite</a:t>
            </a:r>
            <a:r>
              <a:rPr lang="en-US" sz="1200" b="0" i="0" u="none" strike="noStrike" kern="1200" dirty="0">
                <a:solidFill>
                  <a:schemeClr val="tx1"/>
                </a:solidFill>
                <a:effectLst/>
                <a:latin typeface="+mn-lt"/>
                <a:ea typeface="+mn-ea"/>
                <a:cs typeface="+mn-cs"/>
              </a:rPr>
              <a:t> "select datetime(cache_index+978307200,'unixepoch','utc') as Date, </a:t>
            </a:r>
            <a:r>
              <a:rPr lang="en-US" sz="1200" b="0" i="0" u="none" strike="noStrike" kern="1200" dirty="0" err="1">
                <a:solidFill>
                  <a:schemeClr val="tx1"/>
                </a:solidFill>
                <a:effectLst/>
                <a:latin typeface="+mn-lt"/>
                <a:ea typeface="+mn-ea"/>
                <a:cs typeface="+mn-cs"/>
              </a:rPr>
              <a:t>walk_distance</a:t>
            </a:r>
            <a:r>
              <a:rPr lang="en-US" sz="1200" b="0" i="0" u="none" strike="noStrike" kern="1200" dirty="0">
                <a:solidFill>
                  <a:schemeClr val="tx1"/>
                </a:solidFill>
                <a:effectLst/>
                <a:latin typeface="+mn-lt"/>
                <a:ea typeface="+mn-ea"/>
                <a:cs typeface="+mn-cs"/>
              </a:rPr>
              <a:t> as Distance from </a:t>
            </a:r>
            <a:r>
              <a:rPr lang="en-US" sz="1200" b="0" i="0" u="none" strike="noStrike" kern="1200" dirty="0" err="1">
                <a:solidFill>
                  <a:schemeClr val="tx1"/>
                </a:solidFill>
                <a:effectLst/>
                <a:latin typeface="+mn-lt"/>
                <a:ea typeface="+mn-ea"/>
                <a:cs typeface="+mn-cs"/>
              </a:rPr>
              <a:t>activity_caches</a:t>
            </a:r>
            <a:r>
              <a:rPr lang="en-US" sz="1200" b="0" i="0" u="none" strike="noStrike" kern="1200" dirty="0">
                <a:solidFill>
                  <a:schemeClr val="tx1"/>
                </a:solidFill>
                <a:effectLst/>
                <a:latin typeface="+mn-lt"/>
                <a:ea typeface="+mn-ea"/>
                <a:cs typeface="+mn-cs"/>
              </a:rPr>
              <a:t>;" &gt; ~/Documents/</a:t>
            </a:r>
            <a:r>
              <a:rPr lang="en-US" sz="1200" b="0" i="0" u="none" strike="noStrike" kern="1200" dirty="0" err="1">
                <a:solidFill>
                  <a:schemeClr val="tx1"/>
                </a:solidFill>
                <a:effectLst/>
                <a:latin typeface="+mn-lt"/>
                <a:ea typeface="+mn-ea"/>
                <a:cs typeface="+mn-cs"/>
              </a:rPr>
              <a:t>Activity.csv</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866414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sqlite3 -header -csv </a:t>
            </a:r>
            <a:r>
              <a:rPr lang="en-US" sz="1200" b="0" i="0" u="none" strike="noStrike" kern="1200" dirty="0" err="1">
                <a:solidFill>
                  <a:schemeClr val="tx1"/>
                </a:solidFill>
                <a:effectLst/>
                <a:latin typeface="+mn-lt"/>
                <a:ea typeface="+mn-ea"/>
                <a:cs typeface="+mn-cs"/>
              </a:rPr>
              <a:t>healthdb_secure.sqlite</a:t>
            </a:r>
            <a:r>
              <a:rPr lang="en-US" sz="1200" b="0" i="0" u="none" strike="noStrike" kern="1200" dirty="0">
                <a:solidFill>
                  <a:schemeClr val="tx1"/>
                </a:solidFill>
                <a:effectLst/>
                <a:latin typeface="+mn-lt"/>
                <a:ea typeface="+mn-ea"/>
                <a:cs typeface="+mn-cs"/>
              </a:rPr>
              <a:t> "select datetime(cache_index+978307200,'unixepoch','utc') as Date, </a:t>
            </a:r>
            <a:r>
              <a:rPr lang="en-US" sz="1200" b="0" i="0" u="none" strike="noStrike" kern="1200" dirty="0" err="1">
                <a:solidFill>
                  <a:schemeClr val="tx1"/>
                </a:solidFill>
                <a:effectLst/>
                <a:latin typeface="+mn-lt"/>
                <a:ea typeface="+mn-ea"/>
                <a:cs typeface="+mn-cs"/>
              </a:rPr>
              <a:t>energy_burned</a:t>
            </a:r>
            <a:r>
              <a:rPr lang="en-US" sz="1200" b="0" i="0" u="none" strike="noStrike" kern="1200" dirty="0">
                <a:solidFill>
                  <a:schemeClr val="tx1"/>
                </a:solidFill>
                <a:effectLst/>
                <a:latin typeface="+mn-lt"/>
                <a:ea typeface="+mn-ea"/>
                <a:cs typeface="+mn-cs"/>
              </a:rPr>
              <a:t> as Calories from </a:t>
            </a:r>
            <a:r>
              <a:rPr lang="en-US" sz="1200" b="0" i="0" u="none" strike="noStrike" kern="1200" dirty="0" err="1">
                <a:solidFill>
                  <a:schemeClr val="tx1"/>
                </a:solidFill>
                <a:effectLst/>
                <a:latin typeface="+mn-lt"/>
                <a:ea typeface="+mn-ea"/>
                <a:cs typeface="+mn-cs"/>
              </a:rPr>
              <a:t>activity_caches</a:t>
            </a:r>
            <a:r>
              <a:rPr lang="en-US" sz="1200" b="0" i="0" u="none" strike="noStrike" kern="1200" dirty="0">
                <a:solidFill>
                  <a:schemeClr val="tx1"/>
                </a:solidFill>
                <a:effectLst/>
                <a:latin typeface="+mn-lt"/>
                <a:ea typeface="+mn-ea"/>
                <a:cs typeface="+mn-cs"/>
              </a:rPr>
              <a:t>;" &gt; ~/Documents/</a:t>
            </a:r>
            <a:r>
              <a:rPr lang="en-US" sz="1200" b="0" i="0" u="none" strike="noStrike" kern="1200" dirty="0" err="1">
                <a:solidFill>
                  <a:schemeClr val="tx1"/>
                </a:solidFill>
                <a:effectLst/>
                <a:latin typeface="+mn-lt"/>
                <a:ea typeface="+mn-ea"/>
                <a:cs typeface="+mn-cs"/>
              </a:rPr>
              <a:t>Calories.csv</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1142389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5/27/22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5/27/22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5/27/22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5/27/22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5/27/22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5/27/22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a:xfrm>
            <a:off x="915909" y="1131416"/>
            <a:ext cx="10360182" cy="2387600"/>
          </a:xfrm>
        </p:spPr>
        <p:txBody>
          <a:bodyPr/>
          <a:lstStyle/>
          <a:p>
            <a:r>
              <a:rPr lang="en-GB" dirty="0"/>
              <a:t>Investigating Health Application </a:t>
            </a:r>
            <a:endParaRPr lang="en-US" dirty="0"/>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iOS 13</a:t>
            </a:r>
          </a:p>
        </p:txBody>
      </p:sp>
      <p:pic>
        <p:nvPicPr>
          <p:cNvPr id="1028" name="Picture 4" descr="Health Icon PNG Image | Health icon, Health apps iphone, Iphone icon">
            <a:extLst>
              <a:ext uri="{FF2B5EF4-FFF2-40B4-BE49-F238E27FC236}">
                <a16:creationId xmlns:a16="http://schemas.microsoft.com/office/drawing/2014/main" id="{4FA9398D-0EB8-E218-C1A7-820E73EBE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9512" y="0"/>
            <a:ext cx="2622487" cy="262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A0B6C-FAB4-796F-99D6-0A156C6E4B16}"/>
              </a:ext>
            </a:extLst>
          </p:cNvPr>
          <p:cNvSpPr>
            <a:spLocks noGrp="1"/>
          </p:cNvSpPr>
          <p:nvPr>
            <p:ph type="title"/>
          </p:nvPr>
        </p:nvSpPr>
        <p:spPr/>
        <p:txBody>
          <a:bodyPr/>
          <a:lstStyle/>
          <a:p>
            <a:r>
              <a:rPr lang="en-US" dirty="0"/>
              <a:t>Health Sources – Devices - Results</a:t>
            </a:r>
          </a:p>
        </p:txBody>
      </p:sp>
      <p:pic>
        <p:nvPicPr>
          <p:cNvPr id="6146" name="Picture 2">
            <a:extLst>
              <a:ext uri="{FF2B5EF4-FFF2-40B4-BE49-F238E27FC236}">
                <a16:creationId xmlns:a16="http://schemas.microsoft.com/office/drawing/2014/main" id="{2089F1F8-D724-14F0-3182-758C00E95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2100"/>
            <a:ext cx="7924800" cy="5295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C81288-0E6F-9D31-C116-5E6785D7F617}"/>
              </a:ext>
            </a:extLst>
          </p:cNvPr>
          <p:cNvSpPr txBox="1"/>
          <p:nvPr/>
        </p:nvSpPr>
        <p:spPr>
          <a:xfrm>
            <a:off x="8217242" y="3471386"/>
            <a:ext cx="383059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Upon successful execution the SQL will return a list of devices. Many of the devices are duplicates but registered as different devices due to software version.</a:t>
            </a:r>
          </a:p>
        </p:txBody>
      </p:sp>
    </p:spTree>
    <p:extLst>
      <p:ext uri="{BB962C8B-B14F-4D97-AF65-F5344CB8AC3E}">
        <p14:creationId xmlns:p14="http://schemas.microsoft.com/office/powerpoint/2010/main" val="3095730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828A6-627F-5FAE-8D6D-D7CA1F3D991B}"/>
              </a:ext>
            </a:extLst>
          </p:cNvPr>
          <p:cNvSpPr>
            <a:spLocks noGrp="1"/>
          </p:cNvSpPr>
          <p:nvPr>
            <p:ph type="title"/>
          </p:nvPr>
        </p:nvSpPr>
        <p:spPr/>
        <p:txBody>
          <a:bodyPr/>
          <a:lstStyle/>
          <a:p>
            <a:r>
              <a:rPr lang="en-US" dirty="0"/>
              <a:t>Health Sources - Applications</a:t>
            </a:r>
          </a:p>
        </p:txBody>
      </p:sp>
      <p:pic>
        <p:nvPicPr>
          <p:cNvPr id="7172" name="Picture 4" descr="Manage Health data on your iPhone, iPod touch, or Apple Watch - Apple  Support">
            <a:extLst>
              <a:ext uri="{FF2B5EF4-FFF2-40B4-BE49-F238E27FC236}">
                <a16:creationId xmlns:a16="http://schemas.microsoft.com/office/drawing/2014/main" id="{AB0B9C28-058F-24A7-2BAF-F630CE254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632" y="0"/>
            <a:ext cx="3392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5505A0-BD95-1991-C399-FCA6EC84B892}"/>
              </a:ext>
            </a:extLst>
          </p:cNvPr>
          <p:cNvSpPr txBox="1"/>
          <p:nvPr/>
        </p:nvSpPr>
        <p:spPr>
          <a:xfrm>
            <a:off x="889686" y="2434281"/>
            <a:ext cx="719163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Health Applications can also be synced to the health app on iOS. Which stores all gathered health data in one place for the user.</a:t>
            </a:r>
          </a:p>
          <a:p>
            <a:endParaRPr lang="en-US" dirty="0"/>
          </a:p>
          <a:p>
            <a:pPr marL="285750" indent="-285750">
              <a:buFont typeface="Arial" panose="020B0604020202020204" pitchFamily="34" charset="0"/>
              <a:buChar char="•"/>
            </a:pPr>
            <a:r>
              <a:rPr lang="en-US" dirty="0"/>
              <a:t>Apple supports native applications as well as most third-party exercise apps to be synced to the Health app for the user. </a:t>
            </a:r>
          </a:p>
        </p:txBody>
      </p:sp>
    </p:spTree>
    <p:extLst>
      <p:ext uri="{BB962C8B-B14F-4D97-AF65-F5344CB8AC3E}">
        <p14:creationId xmlns:p14="http://schemas.microsoft.com/office/powerpoint/2010/main" val="2306635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3C1E-2298-D9DB-39C9-7CFA38048611}"/>
              </a:ext>
            </a:extLst>
          </p:cNvPr>
          <p:cNvSpPr>
            <a:spLocks noGrp="1"/>
          </p:cNvSpPr>
          <p:nvPr>
            <p:ph type="title"/>
          </p:nvPr>
        </p:nvSpPr>
        <p:spPr/>
        <p:txBody>
          <a:bodyPr/>
          <a:lstStyle/>
          <a:p>
            <a:r>
              <a:rPr lang="en-US" dirty="0"/>
              <a:t>Health Sources – Applications - Statement</a:t>
            </a:r>
          </a:p>
        </p:txBody>
      </p:sp>
      <p:sp>
        <p:nvSpPr>
          <p:cNvPr id="3" name="TextBox 2">
            <a:extLst>
              <a:ext uri="{FF2B5EF4-FFF2-40B4-BE49-F238E27FC236}">
                <a16:creationId xmlns:a16="http://schemas.microsoft.com/office/drawing/2014/main" id="{499EE14D-1F30-6F29-8D33-012ABE344919}"/>
              </a:ext>
            </a:extLst>
          </p:cNvPr>
          <p:cNvSpPr txBox="1"/>
          <p:nvPr/>
        </p:nvSpPr>
        <p:spPr>
          <a:xfrm>
            <a:off x="1196069" y="1889744"/>
            <a:ext cx="9799862" cy="369332"/>
          </a:xfrm>
          <a:prstGeom prst="rect">
            <a:avLst/>
          </a:prstGeom>
          <a:noFill/>
        </p:spPr>
        <p:txBody>
          <a:bodyPr wrap="none" rtlCol="0">
            <a:spAutoFit/>
          </a:bodyPr>
          <a:lstStyle/>
          <a:p>
            <a:pPr marL="285750" indent="-285750">
              <a:buFont typeface="Arial" panose="020B0604020202020204" pitchFamily="34" charset="0"/>
              <a:buChar char="•"/>
            </a:pPr>
            <a:r>
              <a:rPr lang="en-US" dirty="0"/>
              <a:t>Copy and paste the statement below into the Execute SQL tab and press the play button to execute.</a:t>
            </a:r>
          </a:p>
        </p:txBody>
      </p:sp>
      <p:sp>
        <p:nvSpPr>
          <p:cNvPr id="4" name="Rectangle 3">
            <a:extLst>
              <a:ext uri="{FF2B5EF4-FFF2-40B4-BE49-F238E27FC236}">
                <a16:creationId xmlns:a16="http://schemas.microsoft.com/office/drawing/2014/main" id="{5C16B470-7C98-92EA-ECF5-FA279B1F3B0D}"/>
              </a:ext>
            </a:extLst>
          </p:cNvPr>
          <p:cNvSpPr/>
          <p:nvPr/>
        </p:nvSpPr>
        <p:spPr>
          <a:xfrm>
            <a:off x="1799967" y="3039244"/>
            <a:ext cx="8592065" cy="369332"/>
          </a:xfrm>
          <a:prstGeom prst="rect">
            <a:avLst/>
          </a:prstGeom>
        </p:spPr>
        <p:txBody>
          <a:bodyPr wrap="square">
            <a:spAutoFit/>
          </a:bodyPr>
          <a:lstStyle/>
          <a:p>
            <a:r>
              <a:rPr lang="en-US" dirty="0">
                <a:solidFill>
                  <a:srgbClr val="000000"/>
                </a:solidFill>
                <a:latin typeface="Arial" panose="020B0604020202020204" pitchFamily="34" charset="0"/>
              </a:rPr>
              <a:t>select name, </a:t>
            </a:r>
            <a:r>
              <a:rPr lang="en-US" dirty="0" err="1">
                <a:solidFill>
                  <a:srgbClr val="000000"/>
                </a:solidFill>
                <a:latin typeface="Arial" panose="020B0604020202020204" pitchFamily="34" charset="0"/>
              </a:rPr>
              <a:t>bundle_id</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source_options</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local_device</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product_type</a:t>
            </a:r>
            <a:r>
              <a:rPr lang="en-US" dirty="0">
                <a:solidFill>
                  <a:srgbClr val="000000"/>
                </a:solidFill>
                <a:latin typeface="Arial" panose="020B0604020202020204" pitchFamily="34" charset="0"/>
              </a:rPr>
              <a:t> from sources</a:t>
            </a:r>
            <a:endParaRPr lang="en-US" dirty="0"/>
          </a:p>
        </p:txBody>
      </p:sp>
      <p:pic>
        <p:nvPicPr>
          <p:cNvPr id="8194" name="Picture 2">
            <a:extLst>
              <a:ext uri="{FF2B5EF4-FFF2-40B4-BE49-F238E27FC236}">
                <a16:creationId xmlns:a16="http://schemas.microsoft.com/office/drawing/2014/main" id="{0B0DC799-C757-6C4D-00E1-303BBB3AA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9" y="3980248"/>
            <a:ext cx="7924800" cy="21844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396F1F2-7405-75D9-6E44-2BFEBD88E2D8}"/>
              </a:ext>
            </a:extLst>
          </p:cNvPr>
          <p:cNvCxnSpPr>
            <a:cxnSpLocks/>
          </p:cNvCxnSpPr>
          <p:nvPr/>
        </p:nvCxnSpPr>
        <p:spPr>
          <a:xfrm flipH="1" flipV="1">
            <a:off x="4176103" y="4814779"/>
            <a:ext cx="383540" cy="5153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597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EA18-2EEC-356E-C9DC-E710B59B9140}"/>
              </a:ext>
            </a:extLst>
          </p:cNvPr>
          <p:cNvSpPr>
            <a:spLocks noGrp="1"/>
          </p:cNvSpPr>
          <p:nvPr>
            <p:ph type="title"/>
          </p:nvPr>
        </p:nvSpPr>
        <p:spPr/>
        <p:txBody>
          <a:bodyPr/>
          <a:lstStyle/>
          <a:p>
            <a:r>
              <a:rPr lang="en-US" dirty="0"/>
              <a:t>Health Sources – Devices - Results</a:t>
            </a:r>
          </a:p>
        </p:txBody>
      </p:sp>
      <p:pic>
        <p:nvPicPr>
          <p:cNvPr id="9218" name="Picture 2">
            <a:extLst>
              <a:ext uri="{FF2B5EF4-FFF2-40B4-BE49-F238E27FC236}">
                <a16:creationId xmlns:a16="http://schemas.microsoft.com/office/drawing/2014/main" id="{C31E8860-9812-03A0-3C45-F936E633C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62302"/>
            <a:ext cx="10269620" cy="39333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0AE121-DF2E-5218-1706-9860E4C188E1}"/>
              </a:ext>
            </a:extLst>
          </p:cNvPr>
          <p:cNvSpPr txBox="1"/>
          <p:nvPr/>
        </p:nvSpPr>
        <p:spPr>
          <a:xfrm>
            <a:off x="957649" y="5609967"/>
            <a:ext cx="10396151" cy="646331"/>
          </a:xfrm>
          <a:prstGeom prst="rect">
            <a:avLst/>
          </a:prstGeom>
          <a:noFill/>
        </p:spPr>
        <p:txBody>
          <a:bodyPr wrap="square" rtlCol="0">
            <a:spAutoFit/>
          </a:bodyPr>
          <a:lstStyle/>
          <a:p>
            <a:r>
              <a:rPr lang="en-US" dirty="0"/>
              <a:t>Here we can see the results of the applications synced to the iPhone. Appears mostly to be native apple apps and the Fitbit app are synced.</a:t>
            </a:r>
          </a:p>
        </p:txBody>
      </p:sp>
    </p:spTree>
    <p:extLst>
      <p:ext uri="{BB962C8B-B14F-4D97-AF65-F5344CB8AC3E}">
        <p14:creationId xmlns:p14="http://schemas.microsoft.com/office/powerpoint/2010/main" val="1470919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B88AC-4F4B-AB05-8648-8A4ADDCBED16}"/>
              </a:ext>
            </a:extLst>
          </p:cNvPr>
          <p:cNvSpPr>
            <a:spLocks noGrp="1"/>
          </p:cNvSpPr>
          <p:nvPr>
            <p:ph type="title"/>
          </p:nvPr>
        </p:nvSpPr>
        <p:spPr/>
        <p:txBody>
          <a:bodyPr/>
          <a:lstStyle/>
          <a:p>
            <a:r>
              <a:rPr lang="en-US" dirty="0" err="1"/>
              <a:t>Healthdb_Secure</a:t>
            </a:r>
            <a:r>
              <a:rPr lang="en-US" dirty="0"/>
              <a:t> – Activity Cache</a:t>
            </a:r>
          </a:p>
        </p:txBody>
      </p:sp>
      <p:pic>
        <p:nvPicPr>
          <p:cNvPr id="10246" name="Picture 6" descr="How to Track Workouts and Activities on Your Apple Watch | PCMag">
            <a:extLst>
              <a:ext uri="{FF2B5EF4-FFF2-40B4-BE49-F238E27FC236}">
                <a16:creationId xmlns:a16="http://schemas.microsoft.com/office/drawing/2014/main" id="{77863FD6-E5CF-705F-D2EF-A607B90A4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293"/>
            <a:ext cx="12192000" cy="36814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A70CD1-EF21-B8BC-0C9E-7EE5AFB51112}"/>
              </a:ext>
            </a:extLst>
          </p:cNvPr>
          <p:cNvSpPr txBox="1"/>
          <p:nvPr/>
        </p:nvSpPr>
        <p:spPr>
          <a:xfrm>
            <a:off x="4216735" y="5807676"/>
            <a:ext cx="4047070" cy="369332"/>
          </a:xfrm>
          <a:prstGeom prst="rect">
            <a:avLst/>
          </a:prstGeom>
          <a:noFill/>
        </p:spPr>
        <p:txBody>
          <a:bodyPr wrap="none" rtlCol="0">
            <a:spAutoFit/>
          </a:bodyPr>
          <a:lstStyle/>
          <a:p>
            <a:pPr marL="285750" indent="-285750">
              <a:buFont typeface="Arial" panose="020B0604020202020204" pitchFamily="34" charset="0"/>
              <a:buChar char="•"/>
            </a:pPr>
            <a:r>
              <a:rPr lang="en-US" dirty="0"/>
              <a:t>Located within </a:t>
            </a:r>
            <a:r>
              <a:rPr lang="en-US" dirty="0" err="1"/>
              <a:t>healthdb_secure.sqlite</a:t>
            </a:r>
            <a:endParaRPr lang="en-US" dirty="0"/>
          </a:p>
        </p:txBody>
      </p:sp>
    </p:spTree>
    <p:extLst>
      <p:ext uri="{BB962C8B-B14F-4D97-AF65-F5344CB8AC3E}">
        <p14:creationId xmlns:p14="http://schemas.microsoft.com/office/powerpoint/2010/main" val="3668532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AE285-EF06-5553-E3C0-C6E4290615CA}"/>
              </a:ext>
            </a:extLst>
          </p:cNvPr>
          <p:cNvSpPr>
            <a:spLocks noGrp="1"/>
          </p:cNvSpPr>
          <p:nvPr>
            <p:ph type="title"/>
          </p:nvPr>
        </p:nvSpPr>
        <p:spPr/>
        <p:txBody>
          <a:bodyPr/>
          <a:lstStyle/>
          <a:p>
            <a:r>
              <a:rPr lang="en-US" dirty="0" err="1"/>
              <a:t>Healthdb_secure.sqlite</a:t>
            </a:r>
            <a:endParaRPr lang="en-US" dirty="0"/>
          </a:p>
        </p:txBody>
      </p:sp>
      <p:pic>
        <p:nvPicPr>
          <p:cNvPr id="11266" name="Picture 2">
            <a:extLst>
              <a:ext uri="{FF2B5EF4-FFF2-40B4-BE49-F238E27FC236}">
                <a16:creationId xmlns:a16="http://schemas.microsoft.com/office/drawing/2014/main" id="{51EFAF4E-5C17-9F6C-EF73-D00A6463B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89" y="1391508"/>
            <a:ext cx="7924800" cy="44704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D452622A-2A92-5B9E-C269-BB6707FB3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300" y="5427791"/>
            <a:ext cx="7632700" cy="14605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39491AC-793F-24C9-2D77-4F44111DFCC2}"/>
              </a:ext>
            </a:extLst>
          </p:cNvPr>
          <p:cNvCxnSpPr>
            <a:cxnSpLocks/>
          </p:cNvCxnSpPr>
          <p:nvPr/>
        </p:nvCxnSpPr>
        <p:spPr>
          <a:xfrm flipH="1">
            <a:off x="5658914" y="3591460"/>
            <a:ext cx="59360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115B4E8-0FE8-7ADF-C76A-A5DB5162BDA3}"/>
              </a:ext>
            </a:extLst>
          </p:cNvPr>
          <p:cNvCxnSpPr>
            <a:cxnSpLocks/>
          </p:cNvCxnSpPr>
          <p:nvPr/>
        </p:nvCxnSpPr>
        <p:spPr>
          <a:xfrm>
            <a:off x="9526544" y="5112951"/>
            <a:ext cx="419100" cy="7489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F12091-5E22-E1CB-34EE-C95A3380B6FB}"/>
              </a:ext>
            </a:extLst>
          </p:cNvPr>
          <p:cNvSpPr txBox="1"/>
          <p:nvPr/>
        </p:nvSpPr>
        <p:spPr>
          <a:xfrm>
            <a:off x="8299450" y="1820862"/>
            <a:ext cx="351755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Open </a:t>
            </a:r>
            <a:r>
              <a:rPr lang="en-US" dirty="0" err="1"/>
              <a:t>healthdb_secure.sqlite</a:t>
            </a:r>
            <a:r>
              <a:rPr lang="en-US" dirty="0"/>
              <a:t> with DB Browser for SQLite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Head to Execute SQL tab</a:t>
            </a:r>
          </a:p>
        </p:txBody>
      </p:sp>
    </p:spTree>
    <p:extLst>
      <p:ext uri="{BB962C8B-B14F-4D97-AF65-F5344CB8AC3E}">
        <p14:creationId xmlns:p14="http://schemas.microsoft.com/office/powerpoint/2010/main" val="3780168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0606-2B7D-E601-89D0-E245F813E6C4}"/>
              </a:ext>
            </a:extLst>
          </p:cNvPr>
          <p:cNvSpPr>
            <a:spLocks noGrp="1"/>
          </p:cNvSpPr>
          <p:nvPr>
            <p:ph type="title"/>
          </p:nvPr>
        </p:nvSpPr>
        <p:spPr/>
        <p:txBody>
          <a:bodyPr/>
          <a:lstStyle/>
          <a:p>
            <a:r>
              <a:rPr lang="en-US" dirty="0"/>
              <a:t>Activity Cache - Statement</a:t>
            </a:r>
          </a:p>
        </p:txBody>
      </p:sp>
      <p:sp>
        <p:nvSpPr>
          <p:cNvPr id="3" name="TextBox 2">
            <a:extLst>
              <a:ext uri="{FF2B5EF4-FFF2-40B4-BE49-F238E27FC236}">
                <a16:creationId xmlns:a16="http://schemas.microsoft.com/office/drawing/2014/main" id="{3E21258A-C1F4-0A06-021A-D236DBB5B1AC}"/>
              </a:ext>
            </a:extLst>
          </p:cNvPr>
          <p:cNvSpPr txBox="1"/>
          <p:nvPr/>
        </p:nvSpPr>
        <p:spPr>
          <a:xfrm>
            <a:off x="1196069" y="1506022"/>
            <a:ext cx="9799862" cy="369332"/>
          </a:xfrm>
          <a:prstGeom prst="rect">
            <a:avLst/>
          </a:prstGeom>
          <a:noFill/>
        </p:spPr>
        <p:txBody>
          <a:bodyPr wrap="none" rtlCol="0">
            <a:spAutoFit/>
          </a:bodyPr>
          <a:lstStyle/>
          <a:p>
            <a:pPr marL="285750" indent="-285750">
              <a:buFont typeface="Arial" panose="020B0604020202020204" pitchFamily="34" charset="0"/>
              <a:buChar char="•"/>
            </a:pPr>
            <a:r>
              <a:rPr lang="en-US" dirty="0"/>
              <a:t>Copy and paste the statement below into the Execute SQL tab and press the play button to execute.</a:t>
            </a:r>
          </a:p>
        </p:txBody>
      </p:sp>
      <p:sp>
        <p:nvSpPr>
          <p:cNvPr id="4" name="TextBox 3">
            <a:extLst>
              <a:ext uri="{FF2B5EF4-FFF2-40B4-BE49-F238E27FC236}">
                <a16:creationId xmlns:a16="http://schemas.microsoft.com/office/drawing/2014/main" id="{FB1B8E56-9156-7994-B7AF-2A2800B9F056}"/>
              </a:ext>
            </a:extLst>
          </p:cNvPr>
          <p:cNvSpPr txBox="1"/>
          <p:nvPr/>
        </p:nvSpPr>
        <p:spPr>
          <a:xfrm>
            <a:off x="1196069" y="2139088"/>
            <a:ext cx="10416891" cy="1754326"/>
          </a:xfrm>
          <a:prstGeom prst="rect">
            <a:avLst/>
          </a:prstGeom>
          <a:noFill/>
        </p:spPr>
        <p:txBody>
          <a:bodyPr wrap="none" rtlCol="0">
            <a:spAutoFit/>
          </a:bodyPr>
          <a:lstStyle/>
          <a:p>
            <a:r>
              <a:rPr lang="en-US" dirty="0"/>
              <a:t>SELECT datetime(energy_burned_goal_date+978307200,'unixepoch','utc') as "Energy Burned Goal Date",</a:t>
            </a:r>
          </a:p>
          <a:p>
            <a:r>
              <a:rPr lang="en-US" dirty="0"/>
              <a:t>datetime(cache_index+978307200,'unixepoch','utc') as "</a:t>
            </a:r>
            <a:r>
              <a:rPr lang="en-US" dirty="0" err="1"/>
              <a:t>cache_index</a:t>
            </a:r>
            <a:r>
              <a:rPr lang="en-US" dirty="0"/>
              <a:t>", </a:t>
            </a:r>
            <a:r>
              <a:rPr lang="en-US" dirty="0" err="1"/>
              <a:t>energy_burned</a:t>
            </a:r>
            <a:r>
              <a:rPr lang="en-US" dirty="0"/>
              <a:t>, </a:t>
            </a:r>
            <a:r>
              <a:rPr lang="en-US" dirty="0" err="1"/>
              <a:t>energy_burned_goal</a:t>
            </a:r>
            <a:r>
              <a:rPr lang="en-US" dirty="0"/>
              <a:t>,</a:t>
            </a:r>
          </a:p>
          <a:p>
            <a:r>
              <a:rPr lang="en-US" dirty="0" err="1"/>
              <a:t>active_hours</a:t>
            </a:r>
            <a:r>
              <a:rPr lang="en-US" dirty="0"/>
              <a:t>, </a:t>
            </a:r>
            <a:r>
              <a:rPr lang="en-US" dirty="0" err="1"/>
              <a:t>active_hours_goal</a:t>
            </a:r>
            <a:r>
              <a:rPr lang="en-US" dirty="0"/>
              <a:t>, </a:t>
            </a:r>
            <a:r>
              <a:rPr lang="en-US" dirty="0" err="1"/>
              <a:t>brisk_minutes</a:t>
            </a:r>
            <a:r>
              <a:rPr lang="en-US" dirty="0"/>
              <a:t>, </a:t>
            </a:r>
            <a:r>
              <a:rPr lang="en-US" dirty="0" err="1"/>
              <a:t>brisk_minutes_goal</a:t>
            </a:r>
            <a:r>
              <a:rPr lang="en-US" dirty="0"/>
              <a:t>, steps, </a:t>
            </a:r>
            <a:r>
              <a:rPr lang="en-US" dirty="0" err="1"/>
              <a:t>walk_distance</a:t>
            </a:r>
            <a:endParaRPr lang="en-US" dirty="0"/>
          </a:p>
          <a:p>
            <a:r>
              <a:rPr lang="en-US" dirty="0"/>
              <a:t>from </a:t>
            </a:r>
            <a:r>
              <a:rPr lang="en-US" dirty="0" err="1"/>
              <a:t>activity_caches</a:t>
            </a:r>
            <a:endParaRPr lang="en-US" dirty="0"/>
          </a:p>
          <a:p>
            <a:br>
              <a:rPr lang="en-US" dirty="0"/>
            </a:br>
            <a:endParaRPr lang="en-US" dirty="0"/>
          </a:p>
        </p:txBody>
      </p:sp>
      <p:pic>
        <p:nvPicPr>
          <p:cNvPr id="12290" name="Picture 2">
            <a:extLst>
              <a:ext uri="{FF2B5EF4-FFF2-40B4-BE49-F238E27FC236}">
                <a16:creationId xmlns:a16="http://schemas.microsoft.com/office/drawing/2014/main" id="{8C1BB59C-CE78-5B57-FD10-B6A0BFC47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157148"/>
            <a:ext cx="7924800" cy="19812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C854CE9-2995-7F44-DF83-58D2B8243E83}"/>
              </a:ext>
            </a:extLst>
          </p:cNvPr>
          <p:cNvCxnSpPr>
            <a:cxnSpLocks/>
          </p:cNvCxnSpPr>
          <p:nvPr/>
        </p:nvCxnSpPr>
        <p:spPr>
          <a:xfrm flipH="1" flipV="1">
            <a:off x="3830114" y="4839493"/>
            <a:ext cx="247616" cy="375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606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E74A-E522-4E82-0C76-C0AE9E518E3D}"/>
              </a:ext>
            </a:extLst>
          </p:cNvPr>
          <p:cNvSpPr>
            <a:spLocks noGrp="1"/>
          </p:cNvSpPr>
          <p:nvPr>
            <p:ph type="title"/>
          </p:nvPr>
        </p:nvSpPr>
        <p:spPr>
          <a:xfrm>
            <a:off x="43249" y="54003"/>
            <a:ext cx="10515600" cy="1325563"/>
          </a:xfrm>
        </p:spPr>
        <p:txBody>
          <a:bodyPr/>
          <a:lstStyle/>
          <a:p>
            <a:r>
              <a:rPr lang="en-US" dirty="0"/>
              <a:t>Activity Cache - Results</a:t>
            </a:r>
          </a:p>
        </p:txBody>
      </p:sp>
      <p:pic>
        <p:nvPicPr>
          <p:cNvPr id="13314" name="Picture 2">
            <a:extLst>
              <a:ext uri="{FF2B5EF4-FFF2-40B4-BE49-F238E27FC236}">
                <a16:creationId xmlns:a16="http://schemas.microsoft.com/office/drawing/2014/main" id="{89CA5EFC-7022-6D7E-0E26-3862B8449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052" y="1379566"/>
            <a:ext cx="8925699" cy="54784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650393-C20B-C644-13F3-1D661C95FC39}"/>
              </a:ext>
            </a:extLst>
          </p:cNvPr>
          <p:cNvSpPr txBox="1"/>
          <p:nvPr/>
        </p:nvSpPr>
        <p:spPr>
          <a:xfrm>
            <a:off x="1425447" y="1386995"/>
            <a:ext cx="1326004" cy="646331"/>
          </a:xfrm>
          <a:prstGeom prst="rect">
            <a:avLst/>
          </a:prstGeom>
          <a:noFill/>
        </p:spPr>
        <p:txBody>
          <a:bodyPr wrap="none" rtlCol="0">
            <a:spAutoFit/>
          </a:bodyPr>
          <a:lstStyle/>
          <a:p>
            <a:r>
              <a:rPr lang="en-US" dirty="0"/>
              <a:t>Calories</a:t>
            </a:r>
          </a:p>
          <a:p>
            <a:r>
              <a:rPr lang="en-US" dirty="0"/>
              <a:t>Calorie Goal</a:t>
            </a:r>
          </a:p>
        </p:txBody>
      </p:sp>
      <p:sp>
        <p:nvSpPr>
          <p:cNvPr id="4" name="TextBox 3">
            <a:extLst>
              <a:ext uri="{FF2B5EF4-FFF2-40B4-BE49-F238E27FC236}">
                <a16:creationId xmlns:a16="http://schemas.microsoft.com/office/drawing/2014/main" id="{4CAB75B3-EED4-ABDF-7EC7-E6EA1A1E4ADE}"/>
              </a:ext>
            </a:extLst>
          </p:cNvPr>
          <p:cNvSpPr txBox="1"/>
          <p:nvPr/>
        </p:nvSpPr>
        <p:spPr>
          <a:xfrm>
            <a:off x="10818076" y="716784"/>
            <a:ext cx="1071447" cy="369332"/>
          </a:xfrm>
          <a:prstGeom prst="rect">
            <a:avLst/>
          </a:prstGeom>
          <a:noFill/>
        </p:spPr>
        <p:txBody>
          <a:bodyPr wrap="none" rtlCol="0">
            <a:spAutoFit/>
          </a:bodyPr>
          <a:lstStyle/>
          <a:p>
            <a:r>
              <a:rPr lang="en-US" dirty="0"/>
              <a:t>In meters</a:t>
            </a:r>
          </a:p>
        </p:txBody>
      </p:sp>
      <p:cxnSp>
        <p:nvCxnSpPr>
          <p:cNvPr id="6" name="Straight Arrow Connector 5">
            <a:extLst>
              <a:ext uri="{FF2B5EF4-FFF2-40B4-BE49-F238E27FC236}">
                <a16:creationId xmlns:a16="http://schemas.microsoft.com/office/drawing/2014/main" id="{C5C3808F-2F46-841E-4CCE-C31FA6036477}"/>
              </a:ext>
            </a:extLst>
          </p:cNvPr>
          <p:cNvCxnSpPr>
            <a:cxnSpLocks/>
          </p:cNvCxnSpPr>
          <p:nvPr/>
        </p:nvCxnSpPr>
        <p:spPr>
          <a:xfrm>
            <a:off x="2409568" y="1581665"/>
            <a:ext cx="3534032" cy="11738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2A37394-6966-AE0A-E2E9-780745723C36}"/>
              </a:ext>
            </a:extLst>
          </p:cNvPr>
          <p:cNvCxnSpPr>
            <a:cxnSpLocks/>
          </p:cNvCxnSpPr>
          <p:nvPr/>
        </p:nvCxnSpPr>
        <p:spPr>
          <a:xfrm>
            <a:off x="2808815" y="1920836"/>
            <a:ext cx="4321034" cy="8347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B1E3F4A-4656-31E0-FD8D-729EC5BAA458}"/>
              </a:ext>
            </a:extLst>
          </p:cNvPr>
          <p:cNvCxnSpPr>
            <a:cxnSpLocks/>
            <a:stCxn id="4" idx="2"/>
          </p:cNvCxnSpPr>
          <p:nvPr/>
        </p:nvCxnSpPr>
        <p:spPr>
          <a:xfrm>
            <a:off x="11353800" y="1086116"/>
            <a:ext cx="286265" cy="16694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B6DD71A-B533-96DA-34B5-6B82B2314BEC}"/>
              </a:ext>
            </a:extLst>
          </p:cNvPr>
          <p:cNvSpPr txBox="1"/>
          <p:nvPr/>
        </p:nvSpPr>
        <p:spPr>
          <a:xfrm>
            <a:off x="335691" y="3459892"/>
            <a:ext cx="259491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Activity Cache stores a log of activity captured by the Health App</a:t>
            </a:r>
          </a:p>
        </p:txBody>
      </p:sp>
    </p:spTree>
    <p:extLst>
      <p:ext uri="{BB962C8B-B14F-4D97-AF65-F5344CB8AC3E}">
        <p14:creationId xmlns:p14="http://schemas.microsoft.com/office/powerpoint/2010/main" val="944807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B2A4-91A1-BB3C-0981-98C01029C29E}"/>
              </a:ext>
            </a:extLst>
          </p:cNvPr>
          <p:cNvSpPr>
            <a:spLocks noGrp="1"/>
          </p:cNvSpPr>
          <p:nvPr>
            <p:ph type="title"/>
          </p:nvPr>
        </p:nvSpPr>
        <p:spPr>
          <a:xfrm>
            <a:off x="838200" y="217641"/>
            <a:ext cx="10515600" cy="1325563"/>
          </a:xfrm>
        </p:spPr>
        <p:txBody>
          <a:bodyPr/>
          <a:lstStyle/>
          <a:p>
            <a:r>
              <a:rPr lang="en-US" dirty="0"/>
              <a:t>Activity Cache Results – Visualized - Distance </a:t>
            </a:r>
          </a:p>
        </p:txBody>
      </p:sp>
      <p:pic>
        <p:nvPicPr>
          <p:cNvPr id="1030" name="Picture 6">
            <a:extLst>
              <a:ext uri="{FF2B5EF4-FFF2-40B4-BE49-F238E27FC236}">
                <a16:creationId xmlns:a16="http://schemas.microsoft.com/office/drawing/2014/main" id="{AD65665A-95CB-26ED-4246-FE3878339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785" y="1289173"/>
            <a:ext cx="6564429" cy="5228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251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E63C-9433-5D8F-A24D-AADDF1453CD3}"/>
              </a:ext>
            </a:extLst>
          </p:cNvPr>
          <p:cNvSpPr>
            <a:spLocks noGrp="1"/>
          </p:cNvSpPr>
          <p:nvPr>
            <p:ph type="title"/>
          </p:nvPr>
        </p:nvSpPr>
        <p:spPr/>
        <p:txBody>
          <a:bodyPr/>
          <a:lstStyle/>
          <a:p>
            <a:r>
              <a:rPr lang="en-US" dirty="0"/>
              <a:t>Activity Cache Results – Visualized - Calories</a:t>
            </a:r>
          </a:p>
        </p:txBody>
      </p:sp>
      <p:pic>
        <p:nvPicPr>
          <p:cNvPr id="2050" name="Picture 2">
            <a:extLst>
              <a:ext uri="{FF2B5EF4-FFF2-40B4-BE49-F238E27FC236}">
                <a16:creationId xmlns:a16="http://schemas.microsoft.com/office/drawing/2014/main" id="{9C4593B5-A696-DEE2-A775-AE0E68528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661" y="1616995"/>
            <a:ext cx="6506678" cy="521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0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23486-6158-4358-8A36-0D225161D9A8}"/>
              </a:ext>
            </a:extLst>
          </p:cNvPr>
          <p:cNvSpPr>
            <a:spLocks noGrp="1"/>
          </p:cNvSpPr>
          <p:nvPr>
            <p:ph type="title"/>
          </p:nvPr>
        </p:nvSpPr>
        <p:spPr/>
        <p:txBody>
          <a:bodyPr/>
          <a:lstStyle/>
          <a:p>
            <a:r>
              <a:rPr lang="en-US" dirty="0"/>
              <a:t>Introduction to Health App</a:t>
            </a:r>
          </a:p>
        </p:txBody>
      </p:sp>
      <p:pic>
        <p:nvPicPr>
          <p:cNvPr id="1026" name="Picture 2" descr="Apple advances personal health by introducing secure sharing and new  insights - Apple">
            <a:extLst>
              <a:ext uri="{FF2B5EF4-FFF2-40B4-BE49-F238E27FC236}">
                <a16:creationId xmlns:a16="http://schemas.microsoft.com/office/drawing/2014/main" id="{9273A24F-F360-0D29-69E1-5EF0F3D82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068" y="1690688"/>
            <a:ext cx="6545932" cy="43619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ECA57A-5685-42D4-7D3D-9728423F73D3}"/>
              </a:ext>
            </a:extLst>
          </p:cNvPr>
          <p:cNvSpPr txBox="1"/>
          <p:nvPr/>
        </p:nvSpPr>
        <p:spPr>
          <a:xfrm>
            <a:off x="838200" y="2289423"/>
            <a:ext cx="4257423" cy="2585323"/>
          </a:xfrm>
          <a:prstGeom prst="rect">
            <a:avLst/>
          </a:prstGeom>
          <a:noFill/>
        </p:spPr>
        <p:txBody>
          <a:bodyPr wrap="square" rtlCol="0">
            <a:spAutoFit/>
          </a:bodyPr>
          <a:lstStyle/>
          <a:p>
            <a:r>
              <a:rPr lang="en-US" dirty="0"/>
              <a:t>The iPhone Health App automatically collects data on daily activities for health purposes. Detailed information on the number of steps taken and distances travelled is stored in a database together with timestamps with a time granularity of a couple of minutes. While such information can potentially be very valuable in a forensic investigation.</a:t>
            </a:r>
          </a:p>
        </p:txBody>
      </p:sp>
    </p:spTree>
    <p:extLst>
      <p:ext uri="{BB962C8B-B14F-4D97-AF65-F5344CB8AC3E}">
        <p14:creationId xmlns:p14="http://schemas.microsoft.com/office/powerpoint/2010/main" val="2240699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E087-97AF-B1B2-428A-431F5D1CEEC3}"/>
              </a:ext>
            </a:extLst>
          </p:cNvPr>
          <p:cNvSpPr>
            <a:spLocks noGrp="1"/>
          </p:cNvSpPr>
          <p:nvPr>
            <p:ph type="title"/>
          </p:nvPr>
        </p:nvSpPr>
        <p:spPr/>
        <p:txBody>
          <a:bodyPr/>
          <a:lstStyle/>
          <a:p>
            <a:r>
              <a:rPr lang="en-US" dirty="0" err="1"/>
              <a:t>Healthdb_Secure</a:t>
            </a:r>
            <a:r>
              <a:rPr lang="en-US" dirty="0"/>
              <a:t> – Workouts</a:t>
            </a:r>
          </a:p>
        </p:txBody>
      </p:sp>
      <p:pic>
        <p:nvPicPr>
          <p:cNvPr id="14338" name="Picture 2">
            <a:extLst>
              <a:ext uri="{FF2B5EF4-FFF2-40B4-BE49-F238E27FC236}">
                <a16:creationId xmlns:a16="http://schemas.microsoft.com/office/drawing/2014/main" id="{D68388F4-11BF-5C54-4999-CF87CBDDA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740" y="1561830"/>
            <a:ext cx="10746259" cy="529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488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7DF2-897B-51C3-6D72-99ECB7EF919E}"/>
              </a:ext>
            </a:extLst>
          </p:cNvPr>
          <p:cNvSpPr>
            <a:spLocks noGrp="1"/>
          </p:cNvSpPr>
          <p:nvPr>
            <p:ph type="title"/>
          </p:nvPr>
        </p:nvSpPr>
        <p:spPr/>
        <p:txBody>
          <a:bodyPr/>
          <a:lstStyle/>
          <a:p>
            <a:r>
              <a:rPr lang="en-US" dirty="0"/>
              <a:t>Workouts - Statement</a:t>
            </a:r>
          </a:p>
        </p:txBody>
      </p:sp>
      <p:sp>
        <p:nvSpPr>
          <p:cNvPr id="3" name="TextBox 2">
            <a:extLst>
              <a:ext uri="{FF2B5EF4-FFF2-40B4-BE49-F238E27FC236}">
                <a16:creationId xmlns:a16="http://schemas.microsoft.com/office/drawing/2014/main" id="{4F992C38-C7D5-0CE5-A5FD-5C7496F5D6BC}"/>
              </a:ext>
            </a:extLst>
          </p:cNvPr>
          <p:cNvSpPr txBox="1"/>
          <p:nvPr/>
        </p:nvSpPr>
        <p:spPr>
          <a:xfrm>
            <a:off x="1196069" y="1506022"/>
            <a:ext cx="9799862" cy="369332"/>
          </a:xfrm>
          <a:prstGeom prst="rect">
            <a:avLst/>
          </a:prstGeom>
          <a:noFill/>
        </p:spPr>
        <p:txBody>
          <a:bodyPr wrap="none" rtlCol="0">
            <a:spAutoFit/>
          </a:bodyPr>
          <a:lstStyle/>
          <a:p>
            <a:pPr marL="285750" indent="-285750">
              <a:buFont typeface="Arial" panose="020B0604020202020204" pitchFamily="34" charset="0"/>
              <a:buChar char="•"/>
            </a:pPr>
            <a:r>
              <a:rPr lang="en-US" dirty="0"/>
              <a:t>Copy and paste the statement below into the Execute SQL tab and press the play button to execute.</a:t>
            </a:r>
          </a:p>
        </p:txBody>
      </p:sp>
      <p:sp>
        <p:nvSpPr>
          <p:cNvPr id="4" name="TextBox 3">
            <a:extLst>
              <a:ext uri="{FF2B5EF4-FFF2-40B4-BE49-F238E27FC236}">
                <a16:creationId xmlns:a16="http://schemas.microsoft.com/office/drawing/2014/main" id="{CF6E6DEF-C1A1-1B98-C238-1D6B284CC2C8}"/>
              </a:ext>
            </a:extLst>
          </p:cNvPr>
          <p:cNvSpPr txBox="1"/>
          <p:nvPr/>
        </p:nvSpPr>
        <p:spPr>
          <a:xfrm>
            <a:off x="1298611" y="2139088"/>
            <a:ext cx="10055189" cy="1754326"/>
          </a:xfrm>
          <a:prstGeom prst="rect">
            <a:avLst/>
          </a:prstGeom>
          <a:noFill/>
        </p:spPr>
        <p:txBody>
          <a:bodyPr wrap="none" rtlCol="0">
            <a:spAutoFit/>
          </a:bodyPr>
          <a:lstStyle/>
          <a:p>
            <a:r>
              <a:rPr lang="en-US" dirty="0"/>
              <a:t>select </a:t>
            </a:r>
            <a:r>
              <a:rPr lang="en-US" dirty="0" err="1"/>
              <a:t>samples.data_id</a:t>
            </a:r>
            <a:r>
              <a:rPr lang="en-US" dirty="0"/>
              <a:t>, datetime(samples.start_date+978307200,'unixepoch','localtime') as "Start Date",</a:t>
            </a:r>
          </a:p>
          <a:p>
            <a:r>
              <a:rPr lang="en-US" dirty="0"/>
              <a:t>datetime(samples.end_date+978307200,'unixepoch','localtime') as "</a:t>
            </a:r>
            <a:r>
              <a:rPr lang="en-US" dirty="0" err="1"/>
              <a:t>End_Date</a:t>
            </a:r>
            <a:r>
              <a:rPr lang="en-US" dirty="0"/>
              <a:t>", </a:t>
            </a:r>
            <a:r>
              <a:rPr lang="en-US" dirty="0" err="1"/>
              <a:t>data_type</a:t>
            </a:r>
            <a:r>
              <a:rPr lang="en-US" dirty="0"/>
              <a:t>, </a:t>
            </a:r>
            <a:r>
              <a:rPr lang="en-US" dirty="0" err="1"/>
              <a:t>activity_type</a:t>
            </a:r>
            <a:r>
              <a:rPr lang="en-US" dirty="0"/>
              <a:t>,</a:t>
            </a:r>
          </a:p>
          <a:p>
            <a:r>
              <a:rPr lang="en-US" dirty="0" err="1"/>
              <a:t>total_energy_burned</a:t>
            </a:r>
            <a:r>
              <a:rPr lang="en-US" dirty="0"/>
              <a:t>, </a:t>
            </a:r>
            <a:r>
              <a:rPr lang="en-US" dirty="0" err="1"/>
              <a:t>total_basal_energy_burned</a:t>
            </a:r>
            <a:r>
              <a:rPr lang="en-US" dirty="0"/>
              <a:t>, </a:t>
            </a:r>
            <a:r>
              <a:rPr lang="en-US" dirty="0" err="1"/>
              <a:t>total_distance</a:t>
            </a:r>
            <a:r>
              <a:rPr lang="en-US" dirty="0"/>
              <a:t>, </a:t>
            </a:r>
            <a:r>
              <a:rPr lang="en-US" dirty="0" err="1"/>
              <a:t>goal_type</a:t>
            </a:r>
            <a:r>
              <a:rPr lang="en-US" dirty="0"/>
              <a:t>, goal FROM workouts</a:t>
            </a:r>
          </a:p>
          <a:p>
            <a:r>
              <a:rPr lang="en-US" dirty="0"/>
              <a:t>join samples on </a:t>
            </a:r>
            <a:r>
              <a:rPr lang="en-US" dirty="0" err="1"/>
              <a:t>workouts.data_id</a:t>
            </a:r>
            <a:r>
              <a:rPr lang="en-US" dirty="0"/>
              <a:t> = </a:t>
            </a:r>
            <a:r>
              <a:rPr lang="en-US" dirty="0" err="1"/>
              <a:t>samples.data_id</a:t>
            </a:r>
            <a:endParaRPr lang="en-US" dirty="0"/>
          </a:p>
          <a:p>
            <a:br>
              <a:rPr lang="en-US" dirty="0"/>
            </a:br>
            <a:endParaRPr lang="en-US" dirty="0"/>
          </a:p>
        </p:txBody>
      </p:sp>
      <p:pic>
        <p:nvPicPr>
          <p:cNvPr id="15362" name="Picture 2">
            <a:extLst>
              <a:ext uri="{FF2B5EF4-FFF2-40B4-BE49-F238E27FC236}">
                <a16:creationId xmlns:a16="http://schemas.microsoft.com/office/drawing/2014/main" id="{C612622D-9449-C126-A422-DE6EBF8C2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717496"/>
            <a:ext cx="7924800" cy="1968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D433A6B-DB83-6DF4-4E76-5BB1F8ED0C3B}"/>
              </a:ext>
            </a:extLst>
          </p:cNvPr>
          <p:cNvCxnSpPr>
            <a:cxnSpLocks/>
          </p:cNvCxnSpPr>
          <p:nvPr/>
        </p:nvCxnSpPr>
        <p:spPr>
          <a:xfrm flipH="1" flipV="1">
            <a:off x="3780687" y="4414647"/>
            <a:ext cx="247616" cy="375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165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AB59C-BD44-AE65-CB7B-E8B2306E0689}"/>
              </a:ext>
            </a:extLst>
          </p:cNvPr>
          <p:cNvSpPr>
            <a:spLocks noGrp="1"/>
          </p:cNvSpPr>
          <p:nvPr>
            <p:ph type="title"/>
          </p:nvPr>
        </p:nvSpPr>
        <p:spPr/>
        <p:txBody>
          <a:bodyPr/>
          <a:lstStyle/>
          <a:p>
            <a:r>
              <a:rPr lang="en-US" dirty="0"/>
              <a:t>Workouts - Results</a:t>
            </a:r>
          </a:p>
        </p:txBody>
      </p:sp>
      <p:pic>
        <p:nvPicPr>
          <p:cNvPr id="16386" name="Picture 2">
            <a:extLst>
              <a:ext uri="{FF2B5EF4-FFF2-40B4-BE49-F238E27FC236}">
                <a16:creationId xmlns:a16="http://schemas.microsoft.com/office/drawing/2014/main" id="{25285040-0FC3-D93D-B019-0739D4F3E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644" y="2069756"/>
            <a:ext cx="10477156" cy="362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455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71FE-631D-4E80-3CC3-5C91D4DDC01D}"/>
              </a:ext>
            </a:extLst>
          </p:cNvPr>
          <p:cNvSpPr>
            <a:spLocks noGrp="1"/>
          </p:cNvSpPr>
          <p:nvPr>
            <p:ph type="title"/>
          </p:nvPr>
        </p:nvSpPr>
        <p:spPr/>
        <p:txBody>
          <a:bodyPr/>
          <a:lstStyle/>
          <a:p>
            <a:r>
              <a:rPr lang="en-US" dirty="0"/>
              <a:t>Workouts Results – Visualized - Distance</a:t>
            </a:r>
          </a:p>
        </p:txBody>
      </p:sp>
      <p:pic>
        <p:nvPicPr>
          <p:cNvPr id="4100" name="Picture 4">
            <a:extLst>
              <a:ext uri="{FF2B5EF4-FFF2-40B4-BE49-F238E27FC236}">
                <a16:creationId xmlns:a16="http://schemas.microsoft.com/office/drawing/2014/main" id="{D8B0D59D-D2C4-95E5-6F9D-64139C0F5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074" y="1397838"/>
            <a:ext cx="6497053" cy="5258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204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E9C8-B7F3-CA83-E9AE-9A368C87FBC7}"/>
              </a:ext>
            </a:extLst>
          </p:cNvPr>
          <p:cNvSpPr>
            <a:spLocks noGrp="1"/>
          </p:cNvSpPr>
          <p:nvPr>
            <p:ph type="title"/>
          </p:nvPr>
        </p:nvSpPr>
        <p:spPr/>
        <p:txBody>
          <a:bodyPr/>
          <a:lstStyle/>
          <a:p>
            <a:r>
              <a:rPr lang="en-US" dirty="0"/>
              <a:t>Workouts Results – Visualized – Calories </a:t>
            </a:r>
          </a:p>
        </p:txBody>
      </p:sp>
      <p:pic>
        <p:nvPicPr>
          <p:cNvPr id="3074" name="Picture 2">
            <a:extLst>
              <a:ext uri="{FF2B5EF4-FFF2-40B4-BE49-F238E27FC236}">
                <a16:creationId xmlns:a16="http://schemas.microsoft.com/office/drawing/2014/main" id="{C803CDFB-7545-5649-F868-974C59E15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164" y="1579124"/>
            <a:ext cx="6275672" cy="501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482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B019-2EAE-38EE-483B-23A10A7180AD}"/>
              </a:ext>
            </a:extLst>
          </p:cNvPr>
          <p:cNvSpPr>
            <a:spLocks noGrp="1"/>
          </p:cNvSpPr>
          <p:nvPr>
            <p:ph type="title"/>
          </p:nvPr>
        </p:nvSpPr>
        <p:spPr>
          <a:xfrm>
            <a:off x="838200" y="4837537"/>
            <a:ext cx="10515600" cy="1325563"/>
          </a:xfrm>
        </p:spPr>
        <p:txBody>
          <a:bodyPr/>
          <a:lstStyle/>
          <a:p>
            <a:r>
              <a:rPr lang="en-US" dirty="0"/>
              <a:t>Creating Simple Graphs with Python</a:t>
            </a:r>
          </a:p>
        </p:txBody>
      </p:sp>
    </p:spTree>
    <p:extLst>
      <p:ext uri="{BB962C8B-B14F-4D97-AF65-F5344CB8AC3E}">
        <p14:creationId xmlns:p14="http://schemas.microsoft.com/office/powerpoint/2010/main" val="1922841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A507-0F26-E617-FA0A-03D10154845D}"/>
              </a:ext>
            </a:extLst>
          </p:cNvPr>
          <p:cNvSpPr>
            <a:spLocks noGrp="1"/>
          </p:cNvSpPr>
          <p:nvPr>
            <p:ph type="title"/>
          </p:nvPr>
        </p:nvSpPr>
        <p:spPr/>
        <p:txBody>
          <a:bodyPr/>
          <a:lstStyle/>
          <a:p>
            <a:r>
              <a:rPr lang="en-US" dirty="0"/>
              <a:t>Visit Google </a:t>
            </a:r>
            <a:r>
              <a:rPr lang="en-US" dirty="0" err="1"/>
              <a:t>Colab</a:t>
            </a:r>
            <a:endParaRPr lang="en-US" dirty="0"/>
          </a:p>
        </p:txBody>
      </p:sp>
      <p:pic>
        <p:nvPicPr>
          <p:cNvPr id="5122" name="Picture 2">
            <a:extLst>
              <a:ext uri="{FF2B5EF4-FFF2-40B4-BE49-F238E27FC236}">
                <a16:creationId xmlns:a16="http://schemas.microsoft.com/office/drawing/2014/main" id="{4C634AB6-1F2C-91F9-2E87-6E7FC71DB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403174"/>
            <a:ext cx="7924800" cy="3822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2020F9-988A-F7D2-5134-27C250B311DC}"/>
              </a:ext>
            </a:extLst>
          </p:cNvPr>
          <p:cNvSpPr txBox="1"/>
          <p:nvPr/>
        </p:nvSpPr>
        <p:spPr>
          <a:xfrm>
            <a:off x="4342571" y="1801155"/>
            <a:ext cx="3506857" cy="369332"/>
          </a:xfrm>
          <a:prstGeom prst="rect">
            <a:avLst/>
          </a:prstGeom>
          <a:noFill/>
        </p:spPr>
        <p:txBody>
          <a:bodyPr wrap="none" rtlCol="0">
            <a:spAutoFit/>
          </a:bodyPr>
          <a:lstStyle/>
          <a:p>
            <a:r>
              <a:rPr lang="en-US" u="sng" dirty="0">
                <a:hlinkClick r:id="rId3"/>
              </a:rPr>
              <a:t>https://colab.research.google.com/</a:t>
            </a:r>
            <a:endParaRPr lang="en-US" dirty="0"/>
          </a:p>
        </p:txBody>
      </p:sp>
    </p:spTree>
    <p:extLst>
      <p:ext uri="{BB962C8B-B14F-4D97-AF65-F5344CB8AC3E}">
        <p14:creationId xmlns:p14="http://schemas.microsoft.com/office/powerpoint/2010/main" val="388553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A485-CF20-C661-09D3-E4A49F0E19E3}"/>
              </a:ext>
            </a:extLst>
          </p:cNvPr>
          <p:cNvSpPr>
            <a:spLocks noGrp="1"/>
          </p:cNvSpPr>
          <p:nvPr>
            <p:ph type="title"/>
          </p:nvPr>
        </p:nvSpPr>
        <p:spPr/>
        <p:txBody>
          <a:bodyPr/>
          <a:lstStyle/>
          <a:p>
            <a:r>
              <a:rPr lang="en-US" dirty="0"/>
              <a:t>Create a new notebook under File tab</a:t>
            </a:r>
          </a:p>
        </p:txBody>
      </p:sp>
      <p:pic>
        <p:nvPicPr>
          <p:cNvPr id="6146" name="Picture 2">
            <a:extLst>
              <a:ext uri="{FF2B5EF4-FFF2-40B4-BE49-F238E27FC236}">
                <a16:creationId xmlns:a16="http://schemas.microsoft.com/office/drawing/2014/main" id="{27693BAB-31BB-69A2-61E9-B8C24A009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2122" y="1690688"/>
            <a:ext cx="79248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6BEFCE74-1F8D-D35D-9A5F-4E5A84F008E0}"/>
              </a:ext>
            </a:extLst>
          </p:cNvPr>
          <p:cNvCxnSpPr>
            <a:cxnSpLocks/>
          </p:cNvCxnSpPr>
          <p:nvPr/>
        </p:nvCxnSpPr>
        <p:spPr>
          <a:xfrm flipH="1">
            <a:off x="4743213" y="2499218"/>
            <a:ext cx="6276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953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7548-4BBE-A6D9-F5DB-87D43C84C0E4}"/>
              </a:ext>
            </a:extLst>
          </p:cNvPr>
          <p:cNvSpPr>
            <a:spLocks noGrp="1"/>
          </p:cNvSpPr>
          <p:nvPr>
            <p:ph type="title"/>
          </p:nvPr>
        </p:nvSpPr>
        <p:spPr/>
        <p:txBody>
          <a:bodyPr/>
          <a:lstStyle/>
          <a:p>
            <a:r>
              <a:rPr lang="en-US" dirty="0"/>
              <a:t>Prepare data by converting to CSV</a:t>
            </a:r>
          </a:p>
        </p:txBody>
      </p:sp>
      <p:pic>
        <p:nvPicPr>
          <p:cNvPr id="7170" name="Picture 2">
            <a:extLst>
              <a:ext uri="{FF2B5EF4-FFF2-40B4-BE49-F238E27FC236}">
                <a16:creationId xmlns:a16="http://schemas.microsoft.com/office/drawing/2014/main" id="{8D2683B4-4307-4094-2926-D203BC5C2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79" y="1690688"/>
            <a:ext cx="4918323" cy="271138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17F2A341-968A-F13C-CC6D-4318952038A5}"/>
              </a:ext>
            </a:extLst>
          </p:cNvPr>
          <p:cNvCxnSpPr>
            <a:cxnSpLocks/>
          </p:cNvCxnSpPr>
          <p:nvPr/>
        </p:nvCxnSpPr>
        <p:spPr>
          <a:xfrm flipH="1">
            <a:off x="3925066" y="3269239"/>
            <a:ext cx="6276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7347F5-A38C-A3FB-E27F-865AD6BD39B7}"/>
              </a:ext>
            </a:extLst>
          </p:cNvPr>
          <p:cNvSpPr txBox="1"/>
          <p:nvPr/>
        </p:nvSpPr>
        <p:spPr>
          <a:xfrm>
            <a:off x="5909912" y="1819175"/>
            <a:ext cx="6083166" cy="646331"/>
          </a:xfrm>
          <a:prstGeom prst="rect">
            <a:avLst/>
          </a:prstGeom>
          <a:noFill/>
        </p:spPr>
        <p:txBody>
          <a:bodyPr wrap="square" rtlCol="0">
            <a:spAutoFit/>
          </a:bodyPr>
          <a:lstStyle/>
          <a:p>
            <a:pPr marL="285750" indent="-285750">
              <a:buFont typeface="Arial" panose="020B0604020202020204" pitchFamily="34" charset="0"/>
              <a:buChar char="•"/>
            </a:pPr>
            <a:r>
              <a:rPr lang="en-US" dirty="0"/>
              <a:t>Open a Terminal instance inside the ~/var/Mobile/Library/Health folder.</a:t>
            </a:r>
          </a:p>
        </p:txBody>
      </p:sp>
      <p:pic>
        <p:nvPicPr>
          <p:cNvPr id="7172" name="Picture 4">
            <a:extLst>
              <a:ext uri="{FF2B5EF4-FFF2-40B4-BE49-F238E27FC236}">
                <a16:creationId xmlns:a16="http://schemas.microsoft.com/office/drawing/2014/main" id="{3D87DBE9-4D3D-E0AB-58DB-839B6930D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695436"/>
            <a:ext cx="7924800" cy="546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1FBFEF-4DD1-FA8B-445C-A87C0F880EA6}"/>
              </a:ext>
            </a:extLst>
          </p:cNvPr>
          <p:cNvSpPr txBox="1"/>
          <p:nvPr/>
        </p:nvSpPr>
        <p:spPr>
          <a:xfrm>
            <a:off x="6824500" y="3765366"/>
            <a:ext cx="4716379"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Use sqlite3 command to convert to CSV and place in Documents</a:t>
            </a:r>
          </a:p>
        </p:txBody>
      </p:sp>
      <p:sp>
        <p:nvSpPr>
          <p:cNvPr id="6" name="TextBox 5">
            <a:extLst>
              <a:ext uri="{FF2B5EF4-FFF2-40B4-BE49-F238E27FC236}">
                <a16:creationId xmlns:a16="http://schemas.microsoft.com/office/drawing/2014/main" id="{0E95616B-314B-54E5-252B-0218A12F03FB}"/>
              </a:ext>
            </a:extLst>
          </p:cNvPr>
          <p:cNvSpPr txBox="1"/>
          <p:nvPr/>
        </p:nvSpPr>
        <p:spPr>
          <a:xfrm>
            <a:off x="1039732" y="5470254"/>
            <a:ext cx="9740359" cy="369332"/>
          </a:xfrm>
          <a:prstGeom prst="rect">
            <a:avLst/>
          </a:prstGeom>
          <a:noFill/>
        </p:spPr>
        <p:txBody>
          <a:bodyPr wrap="none" rtlCol="0">
            <a:spAutoFit/>
          </a:bodyPr>
          <a:lstStyle/>
          <a:p>
            <a:pPr marL="285750" indent="-285750">
              <a:buFont typeface="Arial" panose="020B0604020202020204" pitchFamily="34" charset="0"/>
              <a:buChar char="•"/>
            </a:pPr>
            <a:r>
              <a:rPr lang="en-US" dirty="0"/>
              <a:t>In this instance we will create a graph that shows date and walking distance from the activity cache</a:t>
            </a:r>
          </a:p>
        </p:txBody>
      </p:sp>
    </p:spTree>
    <p:extLst>
      <p:ext uri="{BB962C8B-B14F-4D97-AF65-F5344CB8AC3E}">
        <p14:creationId xmlns:p14="http://schemas.microsoft.com/office/powerpoint/2010/main" val="2174248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87BAFA-9C05-3DC2-24A4-0B7B0A88D3D4}"/>
              </a:ext>
            </a:extLst>
          </p:cNvPr>
          <p:cNvSpPr txBox="1"/>
          <p:nvPr/>
        </p:nvSpPr>
        <p:spPr>
          <a:xfrm>
            <a:off x="1434164" y="914401"/>
            <a:ext cx="3496406" cy="369332"/>
          </a:xfrm>
          <a:prstGeom prst="rect">
            <a:avLst/>
          </a:prstGeom>
          <a:noFill/>
        </p:spPr>
        <p:txBody>
          <a:bodyPr wrap="none" rtlCol="0">
            <a:spAutoFit/>
          </a:bodyPr>
          <a:lstStyle/>
          <a:p>
            <a:r>
              <a:rPr lang="en-US" dirty="0"/>
              <a:t>Upload </a:t>
            </a:r>
            <a:r>
              <a:rPr lang="en-US" dirty="0" err="1"/>
              <a:t>Activity.csv</a:t>
            </a:r>
            <a:r>
              <a:rPr lang="en-US" dirty="0"/>
              <a:t> to Google </a:t>
            </a:r>
            <a:r>
              <a:rPr lang="en-US" dirty="0" err="1"/>
              <a:t>Colab</a:t>
            </a:r>
            <a:endParaRPr lang="en-US" dirty="0"/>
          </a:p>
        </p:txBody>
      </p:sp>
      <p:pic>
        <p:nvPicPr>
          <p:cNvPr id="8198" name="Picture 6">
            <a:extLst>
              <a:ext uri="{FF2B5EF4-FFF2-40B4-BE49-F238E27FC236}">
                <a16:creationId xmlns:a16="http://schemas.microsoft.com/office/drawing/2014/main" id="{B79023C7-5A3D-9DC1-F3D5-B01A6CA16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343" y="1907674"/>
            <a:ext cx="10143314" cy="377123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377B680-17C4-FDB1-D310-5A7C4BE8AE23}"/>
              </a:ext>
            </a:extLst>
          </p:cNvPr>
          <p:cNvCxnSpPr>
            <a:cxnSpLocks/>
            <a:stCxn id="3" idx="2"/>
          </p:cNvCxnSpPr>
          <p:nvPr/>
        </p:nvCxnSpPr>
        <p:spPr>
          <a:xfrm flipH="1">
            <a:off x="1549668" y="1283733"/>
            <a:ext cx="1632699" cy="14305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9551C84-4B9E-19A5-9852-15C99F7442C8}"/>
              </a:ext>
            </a:extLst>
          </p:cNvPr>
          <p:cNvSpPr txBox="1"/>
          <p:nvPr/>
        </p:nvSpPr>
        <p:spPr>
          <a:xfrm>
            <a:off x="2708438" y="5933515"/>
            <a:ext cx="6775124" cy="369332"/>
          </a:xfrm>
          <a:prstGeom prst="rect">
            <a:avLst/>
          </a:prstGeom>
          <a:noFill/>
        </p:spPr>
        <p:txBody>
          <a:bodyPr wrap="none" rtlCol="0">
            <a:spAutoFit/>
          </a:bodyPr>
          <a:lstStyle/>
          <a:p>
            <a:r>
              <a:rPr lang="en-US" dirty="0"/>
              <a:t>The code needs to read the data from the source file provided to work</a:t>
            </a:r>
          </a:p>
        </p:txBody>
      </p:sp>
    </p:spTree>
    <p:extLst>
      <p:ext uri="{BB962C8B-B14F-4D97-AF65-F5344CB8AC3E}">
        <p14:creationId xmlns:p14="http://schemas.microsoft.com/office/powerpoint/2010/main" val="602634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8427-4067-9A38-B4A3-D4BF32F6977A}"/>
              </a:ext>
            </a:extLst>
          </p:cNvPr>
          <p:cNvSpPr>
            <a:spLocks noGrp="1"/>
          </p:cNvSpPr>
          <p:nvPr>
            <p:ph type="title"/>
          </p:nvPr>
        </p:nvSpPr>
        <p:spPr/>
        <p:txBody>
          <a:bodyPr/>
          <a:lstStyle/>
          <a:p>
            <a:r>
              <a:rPr lang="en-US"/>
              <a:t>About Apple Health App</a:t>
            </a:r>
            <a:br>
              <a:rPr lang="en-US"/>
            </a:br>
            <a:endParaRPr lang="en-US" dirty="0"/>
          </a:p>
        </p:txBody>
      </p:sp>
      <p:sp>
        <p:nvSpPr>
          <p:cNvPr id="3" name="TextBox 2">
            <a:extLst>
              <a:ext uri="{FF2B5EF4-FFF2-40B4-BE49-F238E27FC236}">
                <a16:creationId xmlns:a16="http://schemas.microsoft.com/office/drawing/2014/main" id="{689A91E4-7BB7-7FA7-EC68-ACCBEC7CEEC9}"/>
              </a:ext>
            </a:extLst>
          </p:cNvPr>
          <p:cNvSpPr txBox="1"/>
          <p:nvPr/>
        </p:nvSpPr>
        <p:spPr>
          <a:xfrm>
            <a:off x="838200" y="1367522"/>
            <a:ext cx="9904491" cy="646331"/>
          </a:xfrm>
          <a:prstGeom prst="rect">
            <a:avLst/>
          </a:prstGeom>
          <a:noFill/>
        </p:spPr>
        <p:txBody>
          <a:bodyPr wrap="square" rtlCol="0">
            <a:spAutoFit/>
          </a:bodyPr>
          <a:lstStyle/>
          <a:p>
            <a:pPr marL="285750" indent="-285750">
              <a:buFont typeface="Arial" panose="020B0604020202020204" pitchFamily="34" charset="0"/>
              <a:buChar char="•"/>
            </a:pPr>
            <a:r>
              <a:rPr lang="en-US"/>
              <a:t>The Health app was created to help organize your important health information and make it easy to access in a central and secure place.</a:t>
            </a:r>
            <a:endParaRPr lang="en-US" dirty="0"/>
          </a:p>
        </p:txBody>
      </p:sp>
      <p:pic>
        <p:nvPicPr>
          <p:cNvPr id="4" name="Picture 4" descr="Health Icon PNG Image | Health icon, Health apps iphone, Iphone icon">
            <a:extLst>
              <a:ext uri="{FF2B5EF4-FFF2-40B4-BE49-F238E27FC236}">
                <a16:creationId xmlns:a16="http://schemas.microsoft.com/office/drawing/2014/main" id="{785FEF08-B878-2AD5-37DF-E249AF1F9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56" y="2117756"/>
            <a:ext cx="2622487" cy="26224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911,822 Steps Stock Photos, Pictures &amp; Royalty-Free Images - iStock">
            <a:extLst>
              <a:ext uri="{FF2B5EF4-FFF2-40B4-BE49-F238E27FC236}">
                <a16:creationId xmlns:a16="http://schemas.microsoft.com/office/drawing/2014/main" id="{D3D1A45F-9F74-BD98-37CB-5F56BCDF3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844145"/>
            <a:ext cx="1158240" cy="11582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eart Rate Svg Png Icon Free Download (#492378) - OnlineWebFonts.COM">
            <a:extLst>
              <a:ext uri="{FF2B5EF4-FFF2-40B4-BE49-F238E27FC236}">
                <a16:creationId xmlns:a16="http://schemas.microsoft.com/office/drawing/2014/main" id="{41131C83-0894-1375-27C1-213956247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1960" y="4974190"/>
            <a:ext cx="1158240" cy="8981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low confidence">
            <a:extLst>
              <a:ext uri="{FF2B5EF4-FFF2-40B4-BE49-F238E27FC236}">
                <a16:creationId xmlns:a16="http://schemas.microsoft.com/office/drawing/2014/main" id="{8479B133-1B19-46DD-D8D9-57FF8B968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3131" y="5046621"/>
            <a:ext cx="1665737" cy="1158240"/>
          </a:xfrm>
          <a:prstGeom prst="rect">
            <a:avLst/>
          </a:prstGeom>
        </p:spPr>
      </p:pic>
      <p:cxnSp>
        <p:nvCxnSpPr>
          <p:cNvPr id="15" name="Straight Arrow Connector 14">
            <a:extLst>
              <a:ext uri="{FF2B5EF4-FFF2-40B4-BE49-F238E27FC236}">
                <a16:creationId xmlns:a16="http://schemas.microsoft.com/office/drawing/2014/main" id="{66DC8E4F-02B9-00F4-2BF5-2517997672DF}"/>
              </a:ext>
            </a:extLst>
          </p:cNvPr>
          <p:cNvCxnSpPr>
            <a:cxnSpLocks/>
          </p:cNvCxnSpPr>
          <p:nvPr/>
        </p:nvCxnSpPr>
        <p:spPr>
          <a:xfrm flipV="1">
            <a:off x="3937706" y="4590107"/>
            <a:ext cx="942112" cy="6463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793BF2-1D6D-0719-CB02-8F71ED62B4EB}"/>
              </a:ext>
            </a:extLst>
          </p:cNvPr>
          <p:cNvCxnSpPr>
            <a:cxnSpLocks/>
          </p:cNvCxnSpPr>
          <p:nvPr/>
        </p:nvCxnSpPr>
        <p:spPr>
          <a:xfrm flipV="1">
            <a:off x="6096000" y="4625900"/>
            <a:ext cx="0" cy="80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83EDD81-5998-682C-6CE3-2AE51E05841B}"/>
              </a:ext>
            </a:extLst>
          </p:cNvPr>
          <p:cNvCxnSpPr>
            <a:cxnSpLocks/>
          </p:cNvCxnSpPr>
          <p:nvPr/>
        </p:nvCxnSpPr>
        <p:spPr>
          <a:xfrm flipH="1" flipV="1">
            <a:off x="7288040" y="4472412"/>
            <a:ext cx="913848" cy="597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phone Icons Vector Art, Icons, and Graphics for Free Download">
            <a:extLst>
              <a:ext uri="{FF2B5EF4-FFF2-40B4-BE49-F238E27FC236}">
                <a16:creationId xmlns:a16="http://schemas.microsoft.com/office/drawing/2014/main" id="{5BFE8E0A-4825-A849-E9AA-154C4D1DB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9651" y="2632811"/>
            <a:ext cx="1390460" cy="11132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watch Icon - Download apple watch Icon 638886 | Noun Project">
            <a:extLst>
              <a:ext uri="{FF2B5EF4-FFF2-40B4-BE49-F238E27FC236}">
                <a16:creationId xmlns:a16="http://schemas.microsoft.com/office/drawing/2014/main" id="{DF92D558-AE08-2B04-6662-6B5C8BCBBF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2912" y="2609390"/>
            <a:ext cx="1267485" cy="126748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ED2F2E55-84BD-632C-8C8A-D42AF0B8F099}"/>
              </a:ext>
            </a:extLst>
          </p:cNvPr>
          <p:cNvCxnSpPr>
            <a:cxnSpLocks/>
          </p:cNvCxnSpPr>
          <p:nvPr/>
        </p:nvCxnSpPr>
        <p:spPr>
          <a:xfrm>
            <a:off x="3784349" y="3189450"/>
            <a:ext cx="10004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D11D76-DD2E-D7D3-7D4B-8645B18CB40D}"/>
              </a:ext>
            </a:extLst>
          </p:cNvPr>
          <p:cNvCxnSpPr>
            <a:cxnSpLocks/>
            <a:stCxn id="1028" idx="1"/>
          </p:cNvCxnSpPr>
          <p:nvPr/>
        </p:nvCxnSpPr>
        <p:spPr>
          <a:xfrm flipH="1" flipV="1">
            <a:off x="7385664" y="3243132"/>
            <a:ext cx="122724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130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F142-382F-C3F5-48E7-B8225BB97C96}"/>
              </a:ext>
            </a:extLst>
          </p:cNvPr>
          <p:cNvSpPr>
            <a:spLocks noGrp="1"/>
          </p:cNvSpPr>
          <p:nvPr>
            <p:ph type="title"/>
          </p:nvPr>
        </p:nvSpPr>
        <p:spPr>
          <a:xfrm>
            <a:off x="838200" y="230372"/>
            <a:ext cx="10515600" cy="1325563"/>
          </a:xfrm>
        </p:spPr>
        <p:txBody>
          <a:bodyPr/>
          <a:lstStyle/>
          <a:p>
            <a:r>
              <a:rPr lang="en-US" dirty="0"/>
              <a:t>Input Code and Press Play Button to Run</a:t>
            </a:r>
          </a:p>
        </p:txBody>
      </p:sp>
      <p:pic>
        <p:nvPicPr>
          <p:cNvPr id="9218" name="Picture 2">
            <a:extLst>
              <a:ext uri="{FF2B5EF4-FFF2-40B4-BE49-F238E27FC236}">
                <a16:creationId xmlns:a16="http://schemas.microsoft.com/office/drawing/2014/main" id="{DB42845A-5CD7-1BBA-BD25-167C977C7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714" y="1347536"/>
            <a:ext cx="7394686" cy="551046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042AED07-7087-2DB2-6104-599731C3750E}"/>
              </a:ext>
            </a:extLst>
          </p:cNvPr>
          <p:cNvCxnSpPr>
            <a:cxnSpLocks/>
          </p:cNvCxnSpPr>
          <p:nvPr/>
        </p:nvCxnSpPr>
        <p:spPr>
          <a:xfrm flipH="1">
            <a:off x="6096000" y="2069432"/>
            <a:ext cx="1190324" cy="4812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859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299B-828B-57CC-6559-EDD3E8CA19C2}"/>
              </a:ext>
            </a:extLst>
          </p:cNvPr>
          <p:cNvSpPr>
            <a:spLocks noGrp="1"/>
          </p:cNvSpPr>
          <p:nvPr>
            <p:ph type="title"/>
          </p:nvPr>
        </p:nvSpPr>
        <p:spPr/>
        <p:txBody>
          <a:bodyPr/>
          <a:lstStyle/>
          <a:p>
            <a:r>
              <a:rPr lang="en-US" dirty="0"/>
              <a:t>Code</a:t>
            </a:r>
          </a:p>
        </p:txBody>
      </p:sp>
      <p:sp>
        <p:nvSpPr>
          <p:cNvPr id="4" name="TextBox 3">
            <a:extLst>
              <a:ext uri="{FF2B5EF4-FFF2-40B4-BE49-F238E27FC236}">
                <a16:creationId xmlns:a16="http://schemas.microsoft.com/office/drawing/2014/main" id="{382EDCF2-AA29-803E-FEE8-C62D9B49B0DC}"/>
              </a:ext>
            </a:extLst>
          </p:cNvPr>
          <p:cNvSpPr txBox="1"/>
          <p:nvPr/>
        </p:nvSpPr>
        <p:spPr>
          <a:xfrm>
            <a:off x="3085134" y="365125"/>
            <a:ext cx="3963649" cy="6801862"/>
          </a:xfrm>
          <a:prstGeom prst="rect">
            <a:avLst/>
          </a:prstGeom>
          <a:noFill/>
        </p:spPr>
        <p:txBody>
          <a:bodyPr wrap="none" rtlCol="0">
            <a:spAutoFit/>
          </a:bodyPr>
          <a:lstStyle/>
          <a:p>
            <a:r>
              <a:rPr lang="en-US" sz="1600" dirty="0"/>
              <a:t>import pandas as pd</a:t>
            </a:r>
          </a:p>
          <a:p>
            <a:r>
              <a:rPr lang="en-US" sz="1600" dirty="0"/>
              <a:t>from datetime import datetime, </a:t>
            </a:r>
            <a:r>
              <a:rPr lang="en-US" sz="1600" dirty="0" err="1"/>
              <a:t>timedelta</a:t>
            </a:r>
            <a:endParaRPr lang="en-US" sz="1600" dirty="0"/>
          </a:p>
          <a:p>
            <a:r>
              <a:rPr lang="en-US" sz="1600" dirty="0"/>
              <a:t>from matplotlib import </a:t>
            </a:r>
            <a:r>
              <a:rPr lang="en-US" sz="1600" dirty="0" err="1"/>
              <a:t>pyplot</a:t>
            </a:r>
            <a:r>
              <a:rPr lang="en-US" sz="1600" dirty="0"/>
              <a:t> as </a:t>
            </a:r>
            <a:r>
              <a:rPr lang="en-US" sz="1600" dirty="0" err="1"/>
              <a:t>plt</a:t>
            </a:r>
            <a:endParaRPr lang="en-US" sz="1600" dirty="0"/>
          </a:p>
          <a:p>
            <a:r>
              <a:rPr lang="en-US" sz="1600" dirty="0"/>
              <a:t>from matplotlib import dates as </a:t>
            </a:r>
            <a:r>
              <a:rPr lang="en-US" sz="1600" dirty="0" err="1"/>
              <a:t>mpl_dates</a:t>
            </a:r>
            <a:endParaRPr lang="en-US" sz="1600" dirty="0"/>
          </a:p>
          <a:p>
            <a:br>
              <a:rPr lang="en-US" sz="1600" dirty="0"/>
            </a:br>
            <a:r>
              <a:rPr lang="en-US" sz="1600" dirty="0"/>
              <a:t>data = </a:t>
            </a:r>
            <a:r>
              <a:rPr lang="en-US" sz="1600" dirty="0" err="1"/>
              <a:t>pd.read_csv</a:t>
            </a:r>
            <a:r>
              <a:rPr lang="en-US" sz="1600" dirty="0"/>
              <a:t>('</a:t>
            </a:r>
            <a:r>
              <a:rPr lang="en-US" sz="1600" dirty="0" err="1"/>
              <a:t>Activity.csv</a:t>
            </a:r>
            <a:r>
              <a:rPr lang="en-US" sz="1600" dirty="0"/>
              <a:t>')</a:t>
            </a:r>
          </a:p>
          <a:p>
            <a:br>
              <a:rPr lang="en-US" sz="1600" dirty="0"/>
            </a:br>
            <a:r>
              <a:rPr lang="en-US" sz="1600" dirty="0"/>
              <a:t>data['date'] = </a:t>
            </a:r>
            <a:r>
              <a:rPr lang="en-US" sz="1600" dirty="0" err="1"/>
              <a:t>pd.to_datetime</a:t>
            </a:r>
            <a:r>
              <a:rPr lang="en-US" sz="1600" dirty="0"/>
              <a:t>(data['Date'])</a:t>
            </a:r>
          </a:p>
          <a:p>
            <a:br>
              <a:rPr lang="en-US" sz="1600" dirty="0"/>
            </a:br>
            <a:r>
              <a:rPr lang="en-US" sz="1600" dirty="0"/>
              <a:t>Date = data['Date']</a:t>
            </a:r>
          </a:p>
          <a:p>
            <a:r>
              <a:rPr lang="en-US" sz="1600" dirty="0"/>
              <a:t>Distance = data['Distance']</a:t>
            </a:r>
          </a:p>
          <a:p>
            <a:br>
              <a:rPr lang="en-US" sz="1600" dirty="0"/>
            </a:br>
            <a:r>
              <a:rPr lang="en-US" sz="1600" dirty="0" err="1"/>
              <a:t>plt.figure</a:t>
            </a:r>
            <a:r>
              <a:rPr lang="en-US" sz="1600" dirty="0"/>
              <a:t>(</a:t>
            </a:r>
            <a:r>
              <a:rPr lang="en-US" sz="1600" dirty="0" err="1"/>
              <a:t>figsize</a:t>
            </a:r>
            <a:r>
              <a:rPr lang="en-US" sz="1600" dirty="0"/>
              <a:t>=(12,10))</a:t>
            </a:r>
          </a:p>
          <a:p>
            <a:r>
              <a:rPr lang="en-US" sz="1600" dirty="0" err="1"/>
              <a:t>plt.plot_date</a:t>
            </a:r>
            <a:r>
              <a:rPr lang="en-US" sz="1600" dirty="0"/>
              <a:t>(Date, Distance, </a:t>
            </a:r>
            <a:r>
              <a:rPr lang="en-US" sz="1600" dirty="0" err="1"/>
              <a:t>linestyle</a:t>
            </a:r>
            <a:r>
              <a:rPr lang="en-US" sz="1600" dirty="0"/>
              <a:t>='solid')</a:t>
            </a:r>
          </a:p>
          <a:p>
            <a:br>
              <a:rPr lang="en-US" sz="1600" dirty="0"/>
            </a:br>
            <a:br>
              <a:rPr lang="en-US" sz="1600" dirty="0"/>
            </a:br>
            <a:r>
              <a:rPr lang="en-US" sz="1600" dirty="0" err="1"/>
              <a:t>plt.gcf</a:t>
            </a:r>
            <a:r>
              <a:rPr lang="en-US" sz="1600" dirty="0"/>
              <a:t>().</a:t>
            </a:r>
            <a:r>
              <a:rPr lang="en-US" sz="1600" dirty="0" err="1"/>
              <a:t>autofmt_xdate</a:t>
            </a:r>
            <a:r>
              <a:rPr lang="en-US" sz="1600" dirty="0"/>
              <a:t>()</a:t>
            </a:r>
          </a:p>
          <a:p>
            <a:br>
              <a:rPr lang="en-US" sz="1600" dirty="0"/>
            </a:br>
            <a:r>
              <a:rPr lang="en-US" sz="1600" dirty="0" err="1"/>
              <a:t>plt.title</a:t>
            </a:r>
            <a:r>
              <a:rPr lang="en-US" sz="1600" dirty="0"/>
              <a:t>('Activity')</a:t>
            </a:r>
          </a:p>
          <a:p>
            <a:r>
              <a:rPr lang="en-US" sz="1600" dirty="0" err="1"/>
              <a:t>plt.xlabel</a:t>
            </a:r>
            <a:r>
              <a:rPr lang="en-US" sz="1600" dirty="0"/>
              <a:t>('Date')</a:t>
            </a:r>
          </a:p>
          <a:p>
            <a:r>
              <a:rPr lang="en-US" sz="1600" dirty="0" err="1"/>
              <a:t>plt.ylabel</a:t>
            </a:r>
            <a:r>
              <a:rPr lang="en-US" sz="1600" dirty="0"/>
              <a:t>('Distance')</a:t>
            </a:r>
          </a:p>
          <a:p>
            <a:br>
              <a:rPr lang="en-US" sz="1600" dirty="0"/>
            </a:br>
            <a:r>
              <a:rPr lang="en-US" sz="1600" dirty="0" err="1"/>
              <a:t>plt.savefig</a:t>
            </a:r>
            <a:r>
              <a:rPr lang="en-US" sz="1600" dirty="0"/>
              <a:t>("</a:t>
            </a:r>
            <a:r>
              <a:rPr lang="en-US" sz="1600" dirty="0" err="1"/>
              <a:t>Activity.png</a:t>
            </a:r>
            <a:r>
              <a:rPr lang="en-US" sz="1600" dirty="0"/>
              <a:t>")</a:t>
            </a:r>
          </a:p>
          <a:p>
            <a:br>
              <a:rPr lang="en-US" sz="1600" dirty="0"/>
            </a:br>
            <a:r>
              <a:rPr lang="en-US" sz="1600" dirty="0" err="1"/>
              <a:t>plt.show</a:t>
            </a:r>
            <a:r>
              <a:rPr lang="en-US" sz="1600" dirty="0"/>
              <a:t>()</a:t>
            </a:r>
          </a:p>
          <a:p>
            <a:br>
              <a:rPr lang="en-US" dirty="0"/>
            </a:br>
            <a:endParaRPr lang="en-US" dirty="0"/>
          </a:p>
        </p:txBody>
      </p:sp>
    </p:spTree>
    <p:extLst>
      <p:ext uri="{BB962C8B-B14F-4D97-AF65-F5344CB8AC3E}">
        <p14:creationId xmlns:p14="http://schemas.microsoft.com/office/powerpoint/2010/main" val="4274599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6FA3-ABAE-87CD-FFA8-A6AAFBC5ECDD}"/>
              </a:ext>
            </a:extLst>
          </p:cNvPr>
          <p:cNvSpPr>
            <a:spLocks noGrp="1"/>
          </p:cNvSpPr>
          <p:nvPr>
            <p:ph type="title"/>
          </p:nvPr>
        </p:nvSpPr>
        <p:spPr>
          <a:xfrm>
            <a:off x="838200" y="365125"/>
            <a:ext cx="10515600" cy="1540677"/>
          </a:xfrm>
        </p:spPr>
        <p:txBody>
          <a:bodyPr/>
          <a:lstStyle/>
          <a:p>
            <a:r>
              <a:rPr lang="en-US" dirty="0"/>
              <a:t>Upon Successful Execution a Graph will Display Below</a:t>
            </a:r>
          </a:p>
        </p:txBody>
      </p:sp>
      <p:pic>
        <p:nvPicPr>
          <p:cNvPr id="10242" name="Picture 2">
            <a:extLst>
              <a:ext uri="{FF2B5EF4-FFF2-40B4-BE49-F238E27FC236}">
                <a16:creationId xmlns:a16="http://schemas.microsoft.com/office/drawing/2014/main" id="{A3B43168-1A5C-F869-8F6A-2B37FD803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1749" y="1414913"/>
            <a:ext cx="3739281" cy="486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601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C2F435F-C2A8-D856-2701-A5DE249A4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477" y="353086"/>
            <a:ext cx="7463487" cy="59923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6BD1B4-4A75-DCA5-FC58-DEF923A1CE0F}"/>
              </a:ext>
            </a:extLst>
          </p:cNvPr>
          <p:cNvSpPr txBox="1"/>
          <p:nvPr/>
        </p:nvSpPr>
        <p:spPr>
          <a:xfrm>
            <a:off x="863523" y="2195083"/>
            <a:ext cx="3289954" cy="2308324"/>
          </a:xfrm>
          <a:prstGeom prst="rect">
            <a:avLst/>
          </a:prstGeom>
          <a:noFill/>
        </p:spPr>
        <p:txBody>
          <a:bodyPr wrap="square" rtlCol="0">
            <a:spAutoFit/>
          </a:bodyPr>
          <a:lstStyle/>
          <a:p>
            <a:r>
              <a:rPr lang="en-US" dirty="0"/>
              <a:t>From the activity graph we can see the Phone owner was generally active in his steps daily.</a:t>
            </a:r>
          </a:p>
          <a:p>
            <a:endParaRPr lang="en-US" dirty="0"/>
          </a:p>
          <a:p>
            <a:r>
              <a:rPr lang="en-US" dirty="0"/>
              <a:t>We can see a fall off in activity between 4/3/2020 and 4/11/2020 where no steps were recorded.</a:t>
            </a:r>
          </a:p>
        </p:txBody>
      </p:sp>
    </p:spTree>
    <p:extLst>
      <p:ext uri="{BB962C8B-B14F-4D97-AF65-F5344CB8AC3E}">
        <p14:creationId xmlns:p14="http://schemas.microsoft.com/office/powerpoint/2010/main" val="64304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50BD-0DAC-3298-2F4B-60167371646C}"/>
              </a:ext>
            </a:extLst>
          </p:cNvPr>
          <p:cNvSpPr>
            <a:spLocks noGrp="1"/>
          </p:cNvSpPr>
          <p:nvPr>
            <p:ph type="title"/>
          </p:nvPr>
        </p:nvSpPr>
        <p:spPr/>
        <p:txBody>
          <a:bodyPr/>
          <a:lstStyle/>
          <a:p>
            <a:r>
              <a:rPr lang="en-US" dirty="0"/>
              <a:t>Plotting Calories Burned per Day</a:t>
            </a:r>
          </a:p>
        </p:txBody>
      </p:sp>
      <p:pic>
        <p:nvPicPr>
          <p:cNvPr id="3" name="Picture 2">
            <a:extLst>
              <a:ext uri="{FF2B5EF4-FFF2-40B4-BE49-F238E27FC236}">
                <a16:creationId xmlns:a16="http://schemas.microsoft.com/office/drawing/2014/main" id="{CF25AE7B-0B5A-AA45-066B-0DABA9396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175" y="1690688"/>
            <a:ext cx="79248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DD1919-079F-CCBB-DF0F-B288196BCBEF}"/>
              </a:ext>
            </a:extLst>
          </p:cNvPr>
          <p:cNvSpPr txBox="1"/>
          <p:nvPr/>
        </p:nvSpPr>
        <p:spPr>
          <a:xfrm>
            <a:off x="298765" y="2236205"/>
            <a:ext cx="247159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Create a new Notebook under Files tab </a:t>
            </a:r>
          </a:p>
        </p:txBody>
      </p:sp>
    </p:spTree>
    <p:extLst>
      <p:ext uri="{BB962C8B-B14F-4D97-AF65-F5344CB8AC3E}">
        <p14:creationId xmlns:p14="http://schemas.microsoft.com/office/powerpoint/2010/main" val="4077052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7548-4BBE-A6D9-F5DB-87D43C84C0E4}"/>
              </a:ext>
            </a:extLst>
          </p:cNvPr>
          <p:cNvSpPr>
            <a:spLocks noGrp="1"/>
          </p:cNvSpPr>
          <p:nvPr>
            <p:ph type="title"/>
          </p:nvPr>
        </p:nvSpPr>
        <p:spPr/>
        <p:txBody>
          <a:bodyPr/>
          <a:lstStyle/>
          <a:p>
            <a:r>
              <a:rPr lang="en-US" dirty="0"/>
              <a:t>Prepare data by converting to CSV</a:t>
            </a:r>
          </a:p>
        </p:txBody>
      </p:sp>
      <p:pic>
        <p:nvPicPr>
          <p:cNvPr id="7170" name="Picture 2">
            <a:extLst>
              <a:ext uri="{FF2B5EF4-FFF2-40B4-BE49-F238E27FC236}">
                <a16:creationId xmlns:a16="http://schemas.microsoft.com/office/drawing/2014/main" id="{8D2683B4-4307-4094-2926-D203BC5C2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79" y="1690688"/>
            <a:ext cx="4918323" cy="271138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17F2A341-968A-F13C-CC6D-4318952038A5}"/>
              </a:ext>
            </a:extLst>
          </p:cNvPr>
          <p:cNvCxnSpPr>
            <a:cxnSpLocks/>
          </p:cNvCxnSpPr>
          <p:nvPr/>
        </p:nvCxnSpPr>
        <p:spPr>
          <a:xfrm flipH="1">
            <a:off x="3925066" y="3269239"/>
            <a:ext cx="6276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7347F5-A38C-A3FB-E27F-865AD6BD39B7}"/>
              </a:ext>
            </a:extLst>
          </p:cNvPr>
          <p:cNvSpPr txBox="1"/>
          <p:nvPr/>
        </p:nvSpPr>
        <p:spPr>
          <a:xfrm>
            <a:off x="5909912" y="1819175"/>
            <a:ext cx="6083166" cy="646331"/>
          </a:xfrm>
          <a:prstGeom prst="rect">
            <a:avLst/>
          </a:prstGeom>
          <a:noFill/>
        </p:spPr>
        <p:txBody>
          <a:bodyPr wrap="square" rtlCol="0">
            <a:spAutoFit/>
          </a:bodyPr>
          <a:lstStyle/>
          <a:p>
            <a:pPr marL="285750" indent="-285750">
              <a:buFont typeface="Arial" panose="020B0604020202020204" pitchFamily="34" charset="0"/>
              <a:buChar char="•"/>
            </a:pPr>
            <a:r>
              <a:rPr lang="en-US" dirty="0"/>
              <a:t>Open a Terminal instance inside the ~/var/Mobile/Library/Health folder.</a:t>
            </a:r>
          </a:p>
        </p:txBody>
      </p:sp>
      <p:sp>
        <p:nvSpPr>
          <p:cNvPr id="5" name="TextBox 4">
            <a:extLst>
              <a:ext uri="{FF2B5EF4-FFF2-40B4-BE49-F238E27FC236}">
                <a16:creationId xmlns:a16="http://schemas.microsoft.com/office/drawing/2014/main" id="{5E1FBFEF-4DD1-FA8B-445C-A87C0F880EA6}"/>
              </a:ext>
            </a:extLst>
          </p:cNvPr>
          <p:cNvSpPr txBox="1"/>
          <p:nvPr/>
        </p:nvSpPr>
        <p:spPr>
          <a:xfrm>
            <a:off x="6824500" y="3458816"/>
            <a:ext cx="4716379"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Use sqlite3 command to convert to CSV and place in Documents</a:t>
            </a:r>
          </a:p>
        </p:txBody>
      </p:sp>
      <p:sp>
        <p:nvSpPr>
          <p:cNvPr id="6" name="TextBox 5">
            <a:extLst>
              <a:ext uri="{FF2B5EF4-FFF2-40B4-BE49-F238E27FC236}">
                <a16:creationId xmlns:a16="http://schemas.microsoft.com/office/drawing/2014/main" id="{0E95616B-314B-54E5-252B-0218A12F03FB}"/>
              </a:ext>
            </a:extLst>
          </p:cNvPr>
          <p:cNvSpPr txBox="1"/>
          <p:nvPr/>
        </p:nvSpPr>
        <p:spPr>
          <a:xfrm>
            <a:off x="1039732" y="5924372"/>
            <a:ext cx="9594101" cy="369332"/>
          </a:xfrm>
          <a:prstGeom prst="rect">
            <a:avLst/>
          </a:prstGeom>
          <a:noFill/>
        </p:spPr>
        <p:txBody>
          <a:bodyPr wrap="none" rtlCol="0">
            <a:spAutoFit/>
          </a:bodyPr>
          <a:lstStyle/>
          <a:p>
            <a:pPr marL="285750" indent="-285750">
              <a:buFont typeface="Arial" panose="020B0604020202020204" pitchFamily="34" charset="0"/>
              <a:buChar char="•"/>
            </a:pPr>
            <a:r>
              <a:rPr lang="en-US" dirty="0"/>
              <a:t>In this instance we will create a graph that shows date and calories burned from the activity cache</a:t>
            </a:r>
          </a:p>
        </p:txBody>
      </p:sp>
      <p:pic>
        <p:nvPicPr>
          <p:cNvPr id="1028" name="Picture 4">
            <a:extLst>
              <a:ext uri="{FF2B5EF4-FFF2-40B4-BE49-F238E27FC236}">
                <a16:creationId xmlns:a16="http://schemas.microsoft.com/office/drawing/2014/main" id="{4F27E1DC-EC8C-9726-BBFE-806BF0497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354" y="4561822"/>
            <a:ext cx="10793291" cy="1158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991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BD18-06B8-7C8F-A4DA-BC86FFCF0B3A}"/>
              </a:ext>
            </a:extLst>
          </p:cNvPr>
          <p:cNvSpPr>
            <a:spLocks noGrp="1"/>
          </p:cNvSpPr>
          <p:nvPr>
            <p:ph type="title"/>
          </p:nvPr>
        </p:nvSpPr>
        <p:spPr/>
        <p:txBody>
          <a:bodyPr/>
          <a:lstStyle/>
          <a:p>
            <a:r>
              <a:rPr lang="en-US" dirty="0"/>
              <a:t>Upload data to </a:t>
            </a:r>
            <a:r>
              <a:rPr lang="en-US" dirty="0" err="1"/>
              <a:t>Colab</a:t>
            </a:r>
            <a:endParaRPr lang="en-US" dirty="0"/>
          </a:p>
        </p:txBody>
      </p:sp>
      <p:pic>
        <p:nvPicPr>
          <p:cNvPr id="2050" name="Picture 2">
            <a:extLst>
              <a:ext uri="{FF2B5EF4-FFF2-40B4-BE49-F238E27FC236}">
                <a16:creationId xmlns:a16="http://schemas.microsoft.com/office/drawing/2014/main" id="{ECD55B77-C3E0-2BEB-6F9F-B9D2A939E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794" y="2343542"/>
            <a:ext cx="9346412" cy="247140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F4904B12-8B7D-B477-0A9C-48873AEC8189}"/>
              </a:ext>
            </a:extLst>
          </p:cNvPr>
          <p:cNvCxnSpPr>
            <a:cxnSpLocks/>
          </p:cNvCxnSpPr>
          <p:nvPr/>
        </p:nvCxnSpPr>
        <p:spPr>
          <a:xfrm flipH="1">
            <a:off x="2002154" y="1690688"/>
            <a:ext cx="1632699" cy="14305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B8C6835-49D6-4BCE-01A4-2E6DCE9AC852}"/>
              </a:ext>
            </a:extLst>
          </p:cNvPr>
          <p:cNvSpPr txBox="1"/>
          <p:nvPr/>
        </p:nvSpPr>
        <p:spPr>
          <a:xfrm>
            <a:off x="2818503" y="5283137"/>
            <a:ext cx="7063665"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code needs to read the data from the source file provided to work</a:t>
            </a:r>
          </a:p>
        </p:txBody>
      </p:sp>
    </p:spTree>
    <p:extLst>
      <p:ext uri="{BB962C8B-B14F-4D97-AF65-F5344CB8AC3E}">
        <p14:creationId xmlns:p14="http://schemas.microsoft.com/office/powerpoint/2010/main" val="711131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DA7E4-04DD-5FD0-8F74-B881DB5FA7A4}"/>
              </a:ext>
            </a:extLst>
          </p:cNvPr>
          <p:cNvSpPr>
            <a:spLocks noGrp="1"/>
          </p:cNvSpPr>
          <p:nvPr>
            <p:ph type="title"/>
          </p:nvPr>
        </p:nvSpPr>
        <p:spPr/>
        <p:txBody>
          <a:bodyPr/>
          <a:lstStyle/>
          <a:p>
            <a:r>
              <a:rPr lang="en-US" dirty="0"/>
              <a:t>Input Code and Press Play Button to Run</a:t>
            </a:r>
          </a:p>
        </p:txBody>
      </p:sp>
      <p:pic>
        <p:nvPicPr>
          <p:cNvPr id="3074" name="Picture 2">
            <a:extLst>
              <a:ext uri="{FF2B5EF4-FFF2-40B4-BE49-F238E27FC236}">
                <a16:creationId xmlns:a16="http://schemas.microsoft.com/office/drawing/2014/main" id="{B440F355-8720-2A28-D506-EB794B092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798" y="1466034"/>
            <a:ext cx="7362334" cy="539196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7EE94BBE-DD5D-2007-1B23-7854C131353A}"/>
              </a:ext>
            </a:extLst>
          </p:cNvPr>
          <p:cNvCxnSpPr>
            <a:cxnSpLocks/>
          </p:cNvCxnSpPr>
          <p:nvPr/>
        </p:nvCxnSpPr>
        <p:spPr>
          <a:xfrm flipH="1">
            <a:off x="6001732" y="2116566"/>
            <a:ext cx="1190324" cy="4812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930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E025-7504-F060-AE82-0285EA7DE1D5}"/>
              </a:ext>
            </a:extLst>
          </p:cNvPr>
          <p:cNvSpPr>
            <a:spLocks noGrp="1"/>
          </p:cNvSpPr>
          <p:nvPr>
            <p:ph type="title"/>
          </p:nvPr>
        </p:nvSpPr>
        <p:spPr/>
        <p:txBody>
          <a:bodyPr/>
          <a:lstStyle/>
          <a:p>
            <a:r>
              <a:rPr lang="en-US" dirty="0"/>
              <a:t>Code</a:t>
            </a:r>
          </a:p>
        </p:txBody>
      </p:sp>
      <p:sp>
        <p:nvSpPr>
          <p:cNvPr id="3" name="TextBox 2">
            <a:extLst>
              <a:ext uri="{FF2B5EF4-FFF2-40B4-BE49-F238E27FC236}">
                <a16:creationId xmlns:a16="http://schemas.microsoft.com/office/drawing/2014/main" id="{3BABECE4-B90B-F0C8-B1FB-7FCF4EAC592F}"/>
              </a:ext>
            </a:extLst>
          </p:cNvPr>
          <p:cNvSpPr txBox="1"/>
          <p:nvPr/>
        </p:nvSpPr>
        <p:spPr>
          <a:xfrm>
            <a:off x="3864711" y="706170"/>
            <a:ext cx="3915559" cy="6801862"/>
          </a:xfrm>
          <a:prstGeom prst="rect">
            <a:avLst/>
          </a:prstGeom>
          <a:noFill/>
        </p:spPr>
        <p:txBody>
          <a:bodyPr wrap="none" rtlCol="0">
            <a:spAutoFit/>
          </a:bodyPr>
          <a:lstStyle/>
          <a:p>
            <a:r>
              <a:rPr lang="en-US" sz="1600" dirty="0"/>
              <a:t>import pandas as pd</a:t>
            </a:r>
          </a:p>
          <a:p>
            <a:r>
              <a:rPr lang="en-US" sz="1600" dirty="0"/>
              <a:t>from datetime import datetime, </a:t>
            </a:r>
            <a:r>
              <a:rPr lang="en-US" sz="1600" dirty="0" err="1"/>
              <a:t>timedelta</a:t>
            </a:r>
            <a:endParaRPr lang="en-US" sz="1600" dirty="0"/>
          </a:p>
          <a:p>
            <a:r>
              <a:rPr lang="en-US" sz="1600" dirty="0"/>
              <a:t>from matplotlib import </a:t>
            </a:r>
            <a:r>
              <a:rPr lang="en-US" sz="1600" dirty="0" err="1"/>
              <a:t>pyplot</a:t>
            </a:r>
            <a:r>
              <a:rPr lang="en-US" sz="1600" dirty="0"/>
              <a:t> as </a:t>
            </a:r>
            <a:r>
              <a:rPr lang="en-US" sz="1600" dirty="0" err="1"/>
              <a:t>plt</a:t>
            </a:r>
            <a:endParaRPr lang="en-US" sz="1600" dirty="0"/>
          </a:p>
          <a:p>
            <a:r>
              <a:rPr lang="en-US" sz="1600" dirty="0"/>
              <a:t>from matplotlib import dates as </a:t>
            </a:r>
            <a:r>
              <a:rPr lang="en-US" sz="1600" dirty="0" err="1"/>
              <a:t>mpl_dates</a:t>
            </a:r>
            <a:endParaRPr lang="en-US" sz="1600" dirty="0"/>
          </a:p>
          <a:p>
            <a:br>
              <a:rPr lang="en-US" sz="1600" dirty="0"/>
            </a:br>
            <a:r>
              <a:rPr lang="en-US" sz="1600" dirty="0"/>
              <a:t>data = </a:t>
            </a:r>
            <a:r>
              <a:rPr lang="en-US" sz="1600" dirty="0" err="1"/>
              <a:t>pd.read_csv</a:t>
            </a:r>
            <a:r>
              <a:rPr lang="en-US" sz="1600" dirty="0"/>
              <a:t>('</a:t>
            </a:r>
            <a:r>
              <a:rPr lang="en-US" sz="1600" dirty="0" err="1"/>
              <a:t>Calories.csv</a:t>
            </a:r>
            <a:r>
              <a:rPr lang="en-US" sz="1600" dirty="0"/>
              <a:t>')</a:t>
            </a:r>
          </a:p>
          <a:p>
            <a:br>
              <a:rPr lang="en-US" sz="1600" dirty="0"/>
            </a:br>
            <a:r>
              <a:rPr lang="en-US" sz="1600" dirty="0"/>
              <a:t>data['date'] = </a:t>
            </a:r>
            <a:r>
              <a:rPr lang="en-US" sz="1600" dirty="0" err="1"/>
              <a:t>pd.to_datetime</a:t>
            </a:r>
            <a:r>
              <a:rPr lang="en-US" sz="1600" dirty="0"/>
              <a:t>(data['Date'])</a:t>
            </a:r>
          </a:p>
          <a:p>
            <a:br>
              <a:rPr lang="en-US" sz="1600" dirty="0"/>
            </a:br>
            <a:r>
              <a:rPr lang="en-US" sz="1600" dirty="0"/>
              <a:t>Date = data['Date']</a:t>
            </a:r>
          </a:p>
          <a:p>
            <a:r>
              <a:rPr lang="en-US" sz="1600" dirty="0"/>
              <a:t>Calories = data['Calories']</a:t>
            </a:r>
          </a:p>
          <a:p>
            <a:br>
              <a:rPr lang="en-US" sz="1600" dirty="0"/>
            </a:br>
            <a:r>
              <a:rPr lang="en-US" sz="1600" dirty="0" err="1"/>
              <a:t>plt.figure</a:t>
            </a:r>
            <a:r>
              <a:rPr lang="en-US" sz="1600" dirty="0"/>
              <a:t>(</a:t>
            </a:r>
            <a:r>
              <a:rPr lang="en-US" sz="1600" dirty="0" err="1"/>
              <a:t>figsize</a:t>
            </a:r>
            <a:r>
              <a:rPr lang="en-US" sz="1600" dirty="0"/>
              <a:t>=(12,10))</a:t>
            </a:r>
          </a:p>
          <a:p>
            <a:r>
              <a:rPr lang="en-US" sz="1600" dirty="0" err="1"/>
              <a:t>plt.plot_date</a:t>
            </a:r>
            <a:r>
              <a:rPr lang="en-US" sz="1600" dirty="0"/>
              <a:t>(Date, Calories, </a:t>
            </a:r>
            <a:r>
              <a:rPr lang="en-US" sz="1600" dirty="0" err="1"/>
              <a:t>linestyle</a:t>
            </a:r>
            <a:r>
              <a:rPr lang="en-US" sz="1600" dirty="0"/>
              <a:t>='solid')</a:t>
            </a:r>
          </a:p>
          <a:p>
            <a:br>
              <a:rPr lang="en-US" sz="1600" dirty="0"/>
            </a:br>
            <a:r>
              <a:rPr lang="en-US" sz="1600" dirty="0" err="1"/>
              <a:t>plt.gcf</a:t>
            </a:r>
            <a:r>
              <a:rPr lang="en-US" sz="1600" dirty="0"/>
              <a:t>().</a:t>
            </a:r>
            <a:r>
              <a:rPr lang="en-US" sz="1600" dirty="0" err="1"/>
              <a:t>autofmt_xdate</a:t>
            </a:r>
            <a:r>
              <a:rPr lang="en-US" sz="1600" dirty="0"/>
              <a:t>()</a:t>
            </a:r>
          </a:p>
          <a:p>
            <a:br>
              <a:rPr lang="en-US" sz="1600" dirty="0"/>
            </a:br>
            <a:r>
              <a:rPr lang="en-US" sz="1600" dirty="0" err="1"/>
              <a:t>plt.title</a:t>
            </a:r>
            <a:r>
              <a:rPr lang="en-US" sz="1600" dirty="0"/>
              <a:t>('Calories Burned')</a:t>
            </a:r>
          </a:p>
          <a:p>
            <a:r>
              <a:rPr lang="en-US" sz="1600" dirty="0" err="1"/>
              <a:t>plt.xlabel</a:t>
            </a:r>
            <a:r>
              <a:rPr lang="en-US" sz="1600" dirty="0"/>
              <a:t>('Date')</a:t>
            </a:r>
          </a:p>
          <a:p>
            <a:r>
              <a:rPr lang="en-US" sz="1600" dirty="0" err="1"/>
              <a:t>plt.ylabel</a:t>
            </a:r>
            <a:r>
              <a:rPr lang="en-US" sz="1600" dirty="0"/>
              <a:t>('Calories')</a:t>
            </a:r>
          </a:p>
          <a:p>
            <a:br>
              <a:rPr lang="en-US" sz="1600" dirty="0"/>
            </a:br>
            <a:r>
              <a:rPr lang="en-US" sz="1600" dirty="0" err="1"/>
              <a:t>plt.savefig</a:t>
            </a:r>
            <a:r>
              <a:rPr lang="en-US" sz="1600" dirty="0"/>
              <a:t>("</a:t>
            </a:r>
            <a:r>
              <a:rPr lang="en-US" sz="1600" dirty="0" err="1"/>
              <a:t>Calories.png</a:t>
            </a:r>
            <a:r>
              <a:rPr lang="en-US" sz="1600" dirty="0"/>
              <a:t>")</a:t>
            </a:r>
          </a:p>
          <a:p>
            <a:br>
              <a:rPr lang="en-US" sz="1600" dirty="0"/>
            </a:br>
            <a:r>
              <a:rPr lang="en-US" sz="1600" dirty="0" err="1"/>
              <a:t>plt.show</a:t>
            </a:r>
            <a:r>
              <a:rPr lang="en-US" sz="1600" dirty="0"/>
              <a:t>()</a:t>
            </a:r>
          </a:p>
          <a:p>
            <a:br>
              <a:rPr lang="en-US" dirty="0"/>
            </a:br>
            <a:endParaRPr lang="en-US" dirty="0"/>
          </a:p>
        </p:txBody>
      </p:sp>
    </p:spTree>
    <p:extLst>
      <p:ext uri="{BB962C8B-B14F-4D97-AF65-F5344CB8AC3E}">
        <p14:creationId xmlns:p14="http://schemas.microsoft.com/office/powerpoint/2010/main" val="533304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84FE-FC16-B56B-F8D2-AA85238AB5FA}"/>
              </a:ext>
            </a:extLst>
          </p:cNvPr>
          <p:cNvSpPr>
            <a:spLocks noGrp="1"/>
          </p:cNvSpPr>
          <p:nvPr>
            <p:ph type="title"/>
          </p:nvPr>
        </p:nvSpPr>
        <p:spPr/>
        <p:txBody>
          <a:bodyPr/>
          <a:lstStyle/>
          <a:p>
            <a:r>
              <a:rPr lang="en-US" dirty="0"/>
              <a:t>Upon Successful Execution a Graph will Display Below</a:t>
            </a:r>
          </a:p>
        </p:txBody>
      </p:sp>
      <p:pic>
        <p:nvPicPr>
          <p:cNvPr id="4098" name="Picture 2">
            <a:extLst>
              <a:ext uri="{FF2B5EF4-FFF2-40B4-BE49-F238E27FC236}">
                <a16:creationId xmlns:a16="http://schemas.microsoft.com/office/drawing/2014/main" id="{79687FE2-5B37-54E4-CA68-42633369B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617" y="1055802"/>
            <a:ext cx="5494628" cy="580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11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C554-E958-9EBF-9235-EB8F2A3DB0DC}"/>
              </a:ext>
            </a:extLst>
          </p:cNvPr>
          <p:cNvSpPr>
            <a:spLocks noGrp="1"/>
          </p:cNvSpPr>
          <p:nvPr>
            <p:ph type="title"/>
          </p:nvPr>
        </p:nvSpPr>
        <p:spPr/>
        <p:txBody>
          <a:bodyPr/>
          <a:lstStyle/>
          <a:p>
            <a:r>
              <a:rPr lang="en-US" dirty="0"/>
              <a:t>How Devices and Applications Sync to Health</a:t>
            </a:r>
          </a:p>
        </p:txBody>
      </p:sp>
      <p:pic>
        <p:nvPicPr>
          <p:cNvPr id="4" name="Picture 3" descr="Graphical user interface, application&#10;&#10;Description automatically generated">
            <a:extLst>
              <a:ext uri="{FF2B5EF4-FFF2-40B4-BE49-F238E27FC236}">
                <a16:creationId xmlns:a16="http://schemas.microsoft.com/office/drawing/2014/main" id="{DB6C50B4-2A19-80C3-12BC-DDAC232D2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870" y="1442720"/>
            <a:ext cx="6886130" cy="4866640"/>
          </a:xfrm>
          <a:prstGeom prst="rect">
            <a:avLst/>
          </a:prstGeom>
        </p:spPr>
      </p:pic>
      <p:sp>
        <p:nvSpPr>
          <p:cNvPr id="5" name="TextBox 4">
            <a:extLst>
              <a:ext uri="{FF2B5EF4-FFF2-40B4-BE49-F238E27FC236}">
                <a16:creationId xmlns:a16="http://schemas.microsoft.com/office/drawing/2014/main" id="{1271109E-EA71-5CB6-23D0-56F072450B6D}"/>
              </a:ext>
            </a:extLst>
          </p:cNvPr>
          <p:cNvSpPr txBox="1"/>
          <p:nvPr/>
        </p:nvSpPr>
        <p:spPr>
          <a:xfrm>
            <a:off x="838200" y="3275875"/>
            <a:ext cx="3962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HealthKit is a set of Developer tools which allow third party products and applications to be able to sync to Apple’s Health app</a:t>
            </a:r>
          </a:p>
        </p:txBody>
      </p:sp>
    </p:spTree>
    <p:extLst>
      <p:ext uri="{BB962C8B-B14F-4D97-AF65-F5344CB8AC3E}">
        <p14:creationId xmlns:p14="http://schemas.microsoft.com/office/powerpoint/2010/main" val="2849416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D8AED35-D280-AA59-1A79-ABD5A4D48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7434" y="466629"/>
            <a:ext cx="7261387" cy="58300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3C8711-36F9-E154-DCA8-ED7F5E86C76D}"/>
              </a:ext>
            </a:extLst>
          </p:cNvPr>
          <p:cNvSpPr txBox="1"/>
          <p:nvPr/>
        </p:nvSpPr>
        <p:spPr>
          <a:xfrm>
            <a:off x="616684" y="1960688"/>
            <a:ext cx="3289954" cy="3139321"/>
          </a:xfrm>
          <a:prstGeom prst="rect">
            <a:avLst/>
          </a:prstGeom>
          <a:noFill/>
        </p:spPr>
        <p:txBody>
          <a:bodyPr wrap="square" rtlCol="0">
            <a:spAutoFit/>
          </a:bodyPr>
          <a:lstStyle/>
          <a:p>
            <a:r>
              <a:rPr lang="en-US" dirty="0"/>
              <a:t>From the activity graph we can see the graph is generally identical to the activity graph. We can see the number of steps directly correlates with how many calories are burned.</a:t>
            </a:r>
          </a:p>
          <a:p>
            <a:endParaRPr lang="en-US" dirty="0"/>
          </a:p>
          <a:p>
            <a:r>
              <a:rPr lang="en-US" dirty="0"/>
              <a:t>We can see a fall off in activity between 4/3/2020 and 4/11/2020 where no calories were recorded.</a:t>
            </a:r>
          </a:p>
        </p:txBody>
      </p:sp>
    </p:spTree>
    <p:extLst>
      <p:ext uri="{BB962C8B-B14F-4D97-AF65-F5344CB8AC3E}">
        <p14:creationId xmlns:p14="http://schemas.microsoft.com/office/powerpoint/2010/main" val="1246635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3326-4E04-E677-58A6-FDBDD1A586D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3662871F-6F87-E6F6-EA14-C2FB184E1B07}"/>
              </a:ext>
            </a:extLst>
          </p:cNvPr>
          <p:cNvSpPr txBox="1"/>
          <p:nvPr/>
        </p:nvSpPr>
        <p:spPr>
          <a:xfrm>
            <a:off x="838200" y="1690688"/>
            <a:ext cx="9660593" cy="2308324"/>
          </a:xfrm>
          <a:prstGeom prst="rect">
            <a:avLst/>
          </a:prstGeom>
          <a:noFill/>
        </p:spPr>
        <p:txBody>
          <a:bodyPr wrap="none" rtlCol="0">
            <a:spAutoFit/>
          </a:bodyPr>
          <a:lstStyle/>
          <a:p>
            <a:r>
              <a:rPr lang="en-US" sz="2400" dirty="0"/>
              <a:t>Health DB stores useful information that is helpful to forensic investigations.</a:t>
            </a:r>
          </a:p>
          <a:p>
            <a:pPr marL="285750" indent="-285750">
              <a:buFont typeface="Arial" panose="020B0604020202020204" pitchFamily="34" charset="0"/>
              <a:buChar char="•"/>
            </a:pPr>
            <a:r>
              <a:rPr lang="en-US" sz="2400" dirty="0"/>
              <a:t>Synced Devices</a:t>
            </a:r>
          </a:p>
          <a:p>
            <a:pPr marL="285750" indent="-285750">
              <a:buFont typeface="Arial" panose="020B0604020202020204" pitchFamily="34" charset="0"/>
              <a:buChar char="•"/>
            </a:pPr>
            <a:r>
              <a:rPr lang="en-US" sz="2400" dirty="0"/>
              <a:t>Synced Applications</a:t>
            </a:r>
          </a:p>
          <a:p>
            <a:pPr marL="285750" indent="-285750">
              <a:buFont typeface="Arial" panose="020B0604020202020204" pitchFamily="34" charset="0"/>
              <a:buChar char="•"/>
            </a:pPr>
            <a:r>
              <a:rPr lang="en-US" sz="2400" dirty="0"/>
              <a:t>Workout Information</a:t>
            </a:r>
          </a:p>
          <a:p>
            <a:pPr marL="285750" indent="-285750">
              <a:buFont typeface="Arial" panose="020B0604020202020204" pitchFamily="34" charset="0"/>
              <a:buChar char="•"/>
            </a:pPr>
            <a:r>
              <a:rPr lang="en-US" sz="2400" dirty="0"/>
              <a:t>Data Visualization and creating Graphs with Python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280993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F5AF5-ECBC-467B-635E-2BA5C605312C}"/>
              </a:ext>
            </a:extLst>
          </p:cNvPr>
          <p:cNvSpPr>
            <a:spLocks noGrp="1"/>
          </p:cNvSpPr>
          <p:nvPr>
            <p:ph type="title"/>
          </p:nvPr>
        </p:nvSpPr>
        <p:spPr/>
        <p:txBody>
          <a:bodyPr/>
          <a:lstStyle/>
          <a:p>
            <a:r>
              <a:rPr lang="en-US" dirty="0"/>
              <a:t>Location of Health Folder &amp; Databases</a:t>
            </a:r>
          </a:p>
        </p:txBody>
      </p:sp>
      <p:pic>
        <p:nvPicPr>
          <p:cNvPr id="2050" name="Picture 2">
            <a:extLst>
              <a:ext uri="{FF2B5EF4-FFF2-40B4-BE49-F238E27FC236}">
                <a16:creationId xmlns:a16="http://schemas.microsoft.com/office/drawing/2014/main" id="{920299E4-95CB-52DC-F46F-D7085D14C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745" y="2397896"/>
            <a:ext cx="9775055" cy="2584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4F93A7-67D0-08CA-6C5D-04312126E4DA}"/>
              </a:ext>
            </a:extLst>
          </p:cNvPr>
          <p:cNvSpPr txBox="1"/>
          <p:nvPr/>
        </p:nvSpPr>
        <p:spPr>
          <a:xfrm>
            <a:off x="4005331" y="1674960"/>
            <a:ext cx="4181337" cy="369332"/>
          </a:xfrm>
          <a:prstGeom prst="rect">
            <a:avLst/>
          </a:prstGeom>
          <a:noFill/>
        </p:spPr>
        <p:txBody>
          <a:bodyPr wrap="none" rtlCol="0">
            <a:spAutoFit/>
          </a:bodyPr>
          <a:lstStyle/>
          <a:p>
            <a:pPr marL="285750" indent="-285750">
              <a:buFont typeface="Arial" panose="020B0604020202020204" pitchFamily="34" charset="0"/>
              <a:buChar char="•"/>
            </a:pPr>
            <a:r>
              <a:rPr lang="en-US" dirty="0"/>
              <a:t>Located at ~/var/mobile/Library/Health</a:t>
            </a:r>
          </a:p>
        </p:txBody>
      </p:sp>
      <p:cxnSp>
        <p:nvCxnSpPr>
          <p:cNvPr id="6" name="Straight Arrow Connector 5">
            <a:extLst>
              <a:ext uri="{FF2B5EF4-FFF2-40B4-BE49-F238E27FC236}">
                <a16:creationId xmlns:a16="http://schemas.microsoft.com/office/drawing/2014/main" id="{005243BE-5F14-3B67-CCF3-80D243A393FA}"/>
              </a:ext>
            </a:extLst>
          </p:cNvPr>
          <p:cNvCxnSpPr>
            <a:cxnSpLocks/>
          </p:cNvCxnSpPr>
          <p:nvPr/>
        </p:nvCxnSpPr>
        <p:spPr>
          <a:xfrm flipV="1">
            <a:off x="2369050" y="4982646"/>
            <a:ext cx="0" cy="8006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537FB96-604C-578E-182F-177BE3AD2B4D}"/>
              </a:ext>
            </a:extLst>
          </p:cNvPr>
          <p:cNvCxnSpPr>
            <a:cxnSpLocks/>
          </p:cNvCxnSpPr>
          <p:nvPr/>
        </p:nvCxnSpPr>
        <p:spPr>
          <a:xfrm flipV="1">
            <a:off x="7794482" y="3690271"/>
            <a:ext cx="0" cy="10924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97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97AAA-B86B-49DD-6636-9E98B8F7A589}"/>
              </a:ext>
            </a:extLst>
          </p:cNvPr>
          <p:cNvSpPr>
            <a:spLocks noGrp="1"/>
          </p:cNvSpPr>
          <p:nvPr>
            <p:ph type="title"/>
          </p:nvPr>
        </p:nvSpPr>
        <p:spPr/>
        <p:txBody>
          <a:bodyPr/>
          <a:lstStyle/>
          <a:p>
            <a:r>
              <a:rPr lang="en-US" dirty="0"/>
              <a:t>What's the difference between </a:t>
            </a:r>
            <a:r>
              <a:rPr lang="en-US" dirty="0" err="1"/>
              <a:t>HealthDB</a:t>
            </a:r>
            <a:r>
              <a:rPr lang="en-US" dirty="0"/>
              <a:t> and </a:t>
            </a:r>
            <a:r>
              <a:rPr lang="en-US" dirty="0" err="1"/>
              <a:t>HealthDB_Secure</a:t>
            </a:r>
            <a:r>
              <a:rPr lang="en-US" dirty="0"/>
              <a:t>?</a:t>
            </a:r>
          </a:p>
        </p:txBody>
      </p:sp>
      <p:sp>
        <p:nvSpPr>
          <p:cNvPr id="3" name="TextBox 2">
            <a:extLst>
              <a:ext uri="{FF2B5EF4-FFF2-40B4-BE49-F238E27FC236}">
                <a16:creationId xmlns:a16="http://schemas.microsoft.com/office/drawing/2014/main" id="{4E55661E-BB8F-00E8-7216-2303673BC026}"/>
              </a:ext>
            </a:extLst>
          </p:cNvPr>
          <p:cNvSpPr txBox="1"/>
          <p:nvPr/>
        </p:nvSpPr>
        <p:spPr>
          <a:xfrm>
            <a:off x="325925" y="2136338"/>
            <a:ext cx="2942375" cy="2585323"/>
          </a:xfrm>
          <a:prstGeom prst="rect">
            <a:avLst/>
          </a:prstGeom>
          <a:noFill/>
        </p:spPr>
        <p:txBody>
          <a:bodyPr wrap="square" rtlCol="0">
            <a:spAutoFit/>
          </a:bodyPr>
          <a:lstStyle/>
          <a:p>
            <a:r>
              <a:rPr lang="en-US" dirty="0"/>
              <a:t>The two databases contain all information collected or received by the Health app with one exception. There is also a separate encrypted database </a:t>
            </a:r>
            <a:r>
              <a:rPr lang="en-US" dirty="0" err="1"/>
              <a:t>healthdb_secure.sql</a:t>
            </a:r>
            <a:r>
              <a:rPr lang="en-US" dirty="0"/>
              <a:t>. It stores the user’s GPS coordinates collected during workouts.</a:t>
            </a:r>
          </a:p>
        </p:txBody>
      </p:sp>
      <p:pic>
        <p:nvPicPr>
          <p:cNvPr id="1026" name="Picture 2">
            <a:extLst>
              <a:ext uri="{FF2B5EF4-FFF2-40B4-BE49-F238E27FC236}">
                <a16:creationId xmlns:a16="http://schemas.microsoft.com/office/drawing/2014/main" id="{D64D0A3D-0967-7525-240E-083402F56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171" y="1734103"/>
            <a:ext cx="7963904" cy="431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255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F863-241A-7BE1-F503-25695C548B7E}"/>
              </a:ext>
            </a:extLst>
          </p:cNvPr>
          <p:cNvSpPr>
            <a:spLocks noGrp="1"/>
          </p:cNvSpPr>
          <p:nvPr>
            <p:ph type="title"/>
          </p:nvPr>
        </p:nvSpPr>
        <p:spPr>
          <a:xfrm>
            <a:off x="131805" y="0"/>
            <a:ext cx="10515600" cy="1325563"/>
          </a:xfrm>
        </p:spPr>
        <p:txBody>
          <a:bodyPr/>
          <a:lstStyle/>
          <a:p>
            <a:r>
              <a:rPr lang="en-US" dirty="0"/>
              <a:t>Querying within </a:t>
            </a:r>
            <a:r>
              <a:rPr lang="en-US" dirty="0" err="1"/>
              <a:t>Healthdb.sqlite</a:t>
            </a:r>
            <a:endParaRPr lang="en-US" dirty="0"/>
          </a:p>
        </p:txBody>
      </p:sp>
      <p:pic>
        <p:nvPicPr>
          <p:cNvPr id="3074" name="Picture 2">
            <a:extLst>
              <a:ext uri="{FF2B5EF4-FFF2-40B4-BE49-F238E27FC236}">
                <a16:creationId xmlns:a16="http://schemas.microsoft.com/office/drawing/2014/main" id="{B6DA840E-2556-0BE9-642D-00C3E50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05" y="1199635"/>
            <a:ext cx="7924800" cy="355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8B9F4B-ACA5-E7B3-C4AE-73CCFEF8ED36}"/>
              </a:ext>
            </a:extLst>
          </p:cNvPr>
          <p:cNvSpPr txBox="1"/>
          <p:nvPr/>
        </p:nvSpPr>
        <p:spPr>
          <a:xfrm>
            <a:off x="8204887" y="2040621"/>
            <a:ext cx="3052119" cy="646331"/>
          </a:xfrm>
          <a:prstGeom prst="rect">
            <a:avLst/>
          </a:prstGeom>
          <a:noFill/>
        </p:spPr>
        <p:txBody>
          <a:bodyPr wrap="square" rtlCol="0">
            <a:spAutoFit/>
          </a:bodyPr>
          <a:lstStyle/>
          <a:p>
            <a:pPr marL="285750" indent="-285750">
              <a:buFont typeface="Arial" panose="020B0604020202020204" pitchFamily="34" charset="0"/>
              <a:buChar char="•"/>
            </a:pPr>
            <a:r>
              <a:rPr lang="en-US" dirty="0"/>
              <a:t>Open </a:t>
            </a:r>
            <a:r>
              <a:rPr lang="en-US" dirty="0" err="1"/>
              <a:t>healthdb.sqlite</a:t>
            </a:r>
            <a:r>
              <a:rPr lang="en-US" dirty="0"/>
              <a:t> with DB Browser for SQLite.</a:t>
            </a:r>
          </a:p>
        </p:txBody>
      </p:sp>
      <p:cxnSp>
        <p:nvCxnSpPr>
          <p:cNvPr id="5" name="Straight Arrow Connector 4">
            <a:extLst>
              <a:ext uri="{FF2B5EF4-FFF2-40B4-BE49-F238E27FC236}">
                <a16:creationId xmlns:a16="http://schemas.microsoft.com/office/drawing/2014/main" id="{A31286D1-02D5-FB56-BCCA-E6F328491C77}"/>
              </a:ext>
            </a:extLst>
          </p:cNvPr>
          <p:cNvCxnSpPr>
            <a:cxnSpLocks/>
          </p:cNvCxnSpPr>
          <p:nvPr/>
        </p:nvCxnSpPr>
        <p:spPr>
          <a:xfrm flipH="1">
            <a:off x="7759563" y="2363787"/>
            <a:ext cx="6970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1679DE15-5D88-C2F9-2A16-1322DAA13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1476" y="4737100"/>
            <a:ext cx="6553200" cy="21209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CFE9B5FB-EBB9-C9F5-A4B9-DAE398F1AC00}"/>
              </a:ext>
            </a:extLst>
          </p:cNvPr>
          <p:cNvCxnSpPr>
            <a:cxnSpLocks/>
          </p:cNvCxnSpPr>
          <p:nvPr/>
        </p:nvCxnSpPr>
        <p:spPr>
          <a:xfrm>
            <a:off x="10981517" y="4650195"/>
            <a:ext cx="275489" cy="8201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14D064E-F28A-C282-7E04-2F9B4A14B815}"/>
              </a:ext>
            </a:extLst>
          </p:cNvPr>
          <p:cNvSpPr txBox="1"/>
          <p:nvPr/>
        </p:nvSpPr>
        <p:spPr>
          <a:xfrm>
            <a:off x="9008076" y="4223284"/>
            <a:ext cx="2826928" cy="369332"/>
          </a:xfrm>
          <a:prstGeom prst="rect">
            <a:avLst/>
          </a:prstGeom>
          <a:noFill/>
        </p:spPr>
        <p:txBody>
          <a:bodyPr wrap="none" rtlCol="0">
            <a:spAutoFit/>
          </a:bodyPr>
          <a:lstStyle/>
          <a:p>
            <a:pPr marL="285750" indent="-285750">
              <a:buFont typeface="Arial" panose="020B0604020202020204" pitchFamily="34" charset="0"/>
              <a:buChar char="•"/>
            </a:pPr>
            <a:r>
              <a:rPr lang="en-US" dirty="0"/>
              <a:t>Head to execute SQL tab.</a:t>
            </a:r>
          </a:p>
        </p:txBody>
      </p:sp>
    </p:spTree>
    <p:extLst>
      <p:ext uri="{BB962C8B-B14F-4D97-AF65-F5344CB8AC3E}">
        <p14:creationId xmlns:p14="http://schemas.microsoft.com/office/powerpoint/2010/main" val="1293106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034E-0DDE-F250-EF4C-C31BE8B106A9}"/>
              </a:ext>
            </a:extLst>
          </p:cNvPr>
          <p:cNvSpPr>
            <a:spLocks noGrp="1"/>
          </p:cNvSpPr>
          <p:nvPr>
            <p:ph type="title"/>
          </p:nvPr>
        </p:nvSpPr>
        <p:spPr/>
        <p:txBody>
          <a:bodyPr/>
          <a:lstStyle/>
          <a:p>
            <a:r>
              <a:rPr lang="en-US" dirty="0"/>
              <a:t>Health Sources - Devices</a:t>
            </a:r>
          </a:p>
        </p:txBody>
      </p:sp>
      <p:sp>
        <p:nvSpPr>
          <p:cNvPr id="4" name="TextBox 3">
            <a:extLst>
              <a:ext uri="{FF2B5EF4-FFF2-40B4-BE49-F238E27FC236}">
                <a16:creationId xmlns:a16="http://schemas.microsoft.com/office/drawing/2014/main" id="{777C8850-6B6A-5000-3AAB-759023DB59B2}"/>
              </a:ext>
            </a:extLst>
          </p:cNvPr>
          <p:cNvSpPr txBox="1"/>
          <p:nvPr/>
        </p:nvSpPr>
        <p:spPr>
          <a:xfrm>
            <a:off x="838200" y="2745466"/>
            <a:ext cx="423836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Data Sources in the Health app can be Apple Devices or third-party products (</a:t>
            </a:r>
            <a:r>
              <a:rPr lang="en-US" dirty="0" err="1"/>
              <a:t>i.E</a:t>
            </a:r>
            <a:r>
              <a:rPr lang="en-US" dirty="0"/>
              <a:t> Fitbits) that are synced to the Health app to log steps and exercise, etc.</a:t>
            </a:r>
          </a:p>
          <a:p>
            <a:endParaRPr lang="en-US" dirty="0"/>
          </a:p>
          <a:p>
            <a:pPr marL="285750" indent="-285750">
              <a:buFont typeface="Arial" panose="020B0604020202020204" pitchFamily="34" charset="0"/>
              <a:buChar char="•"/>
            </a:pPr>
            <a:r>
              <a:rPr lang="en-US" dirty="0"/>
              <a:t>We can set up a simple statement to extract the synced devices from </a:t>
            </a:r>
            <a:r>
              <a:rPr lang="en-US" dirty="0" err="1"/>
              <a:t>healthdb.sqlite</a:t>
            </a:r>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45A5FD80-325C-0E88-9682-BFFB75EA8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448" y="1383956"/>
            <a:ext cx="6284551" cy="5474043"/>
          </a:xfrm>
          <a:prstGeom prst="rect">
            <a:avLst/>
          </a:prstGeom>
        </p:spPr>
      </p:pic>
    </p:spTree>
    <p:extLst>
      <p:ext uri="{BB962C8B-B14F-4D97-AF65-F5344CB8AC3E}">
        <p14:creationId xmlns:p14="http://schemas.microsoft.com/office/powerpoint/2010/main" val="718766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9E56-57C8-9663-C912-57A5EFE5ADAA}"/>
              </a:ext>
            </a:extLst>
          </p:cNvPr>
          <p:cNvSpPr>
            <a:spLocks noGrp="1"/>
          </p:cNvSpPr>
          <p:nvPr>
            <p:ph type="title"/>
          </p:nvPr>
        </p:nvSpPr>
        <p:spPr/>
        <p:txBody>
          <a:bodyPr/>
          <a:lstStyle/>
          <a:p>
            <a:r>
              <a:rPr lang="en-US" dirty="0"/>
              <a:t>Health Sources – Devices - Statement</a:t>
            </a:r>
          </a:p>
        </p:txBody>
      </p:sp>
      <p:sp>
        <p:nvSpPr>
          <p:cNvPr id="3" name="TextBox 2">
            <a:extLst>
              <a:ext uri="{FF2B5EF4-FFF2-40B4-BE49-F238E27FC236}">
                <a16:creationId xmlns:a16="http://schemas.microsoft.com/office/drawing/2014/main" id="{1BD007B9-2F72-21EE-DC0A-4DBD2B9352D5}"/>
              </a:ext>
            </a:extLst>
          </p:cNvPr>
          <p:cNvSpPr txBox="1"/>
          <p:nvPr/>
        </p:nvSpPr>
        <p:spPr>
          <a:xfrm>
            <a:off x="2154921" y="2828834"/>
            <a:ext cx="7882158" cy="1200329"/>
          </a:xfrm>
          <a:prstGeom prst="rect">
            <a:avLst/>
          </a:prstGeom>
          <a:noFill/>
        </p:spPr>
        <p:txBody>
          <a:bodyPr wrap="none" rtlCol="0">
            <a:spAutoFit/>
          </a:bodyPr>
          <a:lstStyle/>
          <a:p>
            <a:r>
              <a:rPr lang="en-US" dirty="0"/>
              <a:t>select datetime (creation_date+978307200, '</a:t>
            </a:r>
            <a:r>
              <a:rPr lang="en-US" dirty="0" err="1"/>
              <a:t>unixepoch</a:t>
            </a:r>
            <a:r>
              <a:rPr lang="en-US" dirty="0"/>
              <a:t>','</a:t>
            </a:r>
            <a:r>
              <a:rPr lang="en-US" dirty="0" err="1"/>
              <a:t>localtime</a:t>
            </a:r>
            <a:r>
              <a:rPr lang="en-US" dirty="0"/>
              <a:t>') as timestamp,</a:t>
            </a:r>
          </a:p>
          <a:p>
            <a:r>
              <a:rPr lang="en-US" dirty="0"/>
              <a:t>name, manufacturer, model, hardware, software from </a:t>
            </a:r>
            <a:r>
              <a:rPr lang="en-US" dirty="0" err="1"/>
              <a:t>source_devices</a:t>
            </a:r>
            <a:endParaRPr lang="en-US" dirty="0"/>
          </a:p>
          <a:p>
            <a:br>
              <a:rPr lang="en-US" dirty="0"/>
            </a:br>
            <a:endParaRPr lang="en-US" dirty="0"/>
          </a:p>
        </p:txBody>
      </p:sp>
      <p:sp>
        <p:nvSpPr>
          <p:cNvPr id="4" name="TextBox 3">
            <a:extLst>
              <a:ext uri="{FF2B5EF4-FFF2-40B4-BE49-F238E27FC236}">
                <a16:creationId xmlns:a16="http://schemas.microsoft.com/office/drawing/2014/main" id="{AB73FEDA-F6CC-7DCE-0B86-1DFF25818C83}"/>
              </a:ext>
            </a:extLst>
          </p:cNvPr>
          <p:cNvSpPr txBox="1"/>
          <p:nvPr/>
        </p:nvSpPr>
        <p:spPr>
          <a:xfrm>
            <a:off x="838200" y="2075095"/>
            <a:ext cx="9799862" cy="369332"/>
          </a:xfrm>
          <a:prstGeom prst="rect">
            <a:avLst/>
          </a:prstGeom>
          <a:noFill/>
        </p:spPr>
        <p:txBody>
          <a:bodyPr wrap="none" rtlCol="0">
            <a:spAutoFit/>
          </a:bodyPr>
          <a:lstStyle/>
          <a:p>
            <a:pPr marL="285750" indent="-285750">
              <a:buFont typeface="Arial" panose="020B0604020202020204" pitchFamily="34" charset="0"/>
              <a:buChar char="•"/>
            </a:pPr>
            <a:r>
              <a:rPr lang="en-US" dirty="0"/>
              <a:t>Copy and paste the statement below into the Execute SQL tab and press the play button to execute.</a:t>
            </a:r>
          </a:p>
        </p:txBody>
      </p:sp>
      <p:pic>
        <p:nvPicPr>
          <p:cNvPr id="5122" name="Picture 2">
            <a:extLst>
              <a:ext uri="{FF2B5EF4-FFF2-40B4-BE49-F238E27FC236}">
                <a16:creationId xmlns:a16="http://schemas.microsoft.com/office/drawing/2014/main" id="{5BB42721-A2A6-F2C0-7B1F-136BCFAE1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731" y="3907481"/>
            <a:ext cx="7924800" cy="20828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B07E697B-92F4-11C3-82EE-9C5E8BCF01D4}"/>
              </a:ext>
            </a:extLst>
          </p:cNvPr>
          <p:cNvCxnSpPr>
            <a:cxnSpLocks/>
          </p:cNvCxnSpPr>
          <p:nvPr/>
        </p:nvCxnSpPr>
        <p:spPr>
          <a:xfrm flipH="1" flipV="1">
            <a:off x="3830114" y="4662144"/>
            <a:ext cx="383540" cy="5153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366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3033</TotalTime>
  <Words>1490</Words>
  <Application>Microsoft Macintosh PowerPoint</Application>
  <PresentationFormat>Widescreen</PresentationFormat>
  <Paragraphs>143</Paragraphs>
  <Slides>41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Investigating Health Application </vt:lpstr>
      <vt:lpstr>Introduction to Health App</vt:lpstr>
      <vt:lpstr>About Apple Health App </vt:lpstr>
      <vt:lpstr>How Devices and Applications Sync to Health</vt:lpstr>
      <vt:lpstr>Location of Health Folder &amp; Databases</vt:lpstr>
      <vt:lpstr>What's the difference between HealthDB and HealthDB_Secure?</vt:lpstr>
      <vt:lpstr>Querying within Healthdb.sqlite</vt:lpstr>
      <vt:lpstr>Health Sources - Devices</vt:lpstr>
      <vt:lpstr>Health Sources – Devices - Statement</vt:lpstr>
      <vt:lpstr>Health Sources – Devices - Results</vt:lpstr>
      <vt:lpstr>Health Sources - Applications</vt:lpstr>
      <vt:lpstr>Health Sources – Applications - Statement</vt:lpstr>
      <vt:lpstr>Health Sources – Devices - Results</vt:lpstr>
      <vt:lpstr>Healthdb_Secure – Activity Cache</vt:lpstr>
      <vt:lpstr>Healthdb_secure.sqlite</vt:lpstr>
      <vt:lpstr>Activity Cache - Statement</vt:lpstr>
      <vt:lpstr>Activity Cache - Results</vt:lpstr>
      <vt:lpstr>Activity Cache Results – Visualized - Distance </vt:lpstr>
      <vt:lpstr>Activity Cache Results – Visualized - Calories</vt:lpstr>
      <vt:lpstr>Healthdb_Secure – Workouts</vt:lpstr>
      <vt:lpstr>Workouts - Statement</vt:lpstr>
      <vt:lpstr>Workouts - Results</vt:lpstr>
      <vt:lpstr>Workouts Results – Visualized - Distance</vt:lpstr>
      <vt:lpstr>Workouts Results – Visualized – Calories </vt:lpstr>
      <vt:lpstr>Creating Simple Graphs with Python</vt:lpstr>
      <vt:lpstr>Visit Google Colab</vt:lpstr>
      <vt:lpstr>Create a new notebook under File tab</vt:lpstr>
      <vt:lpstr>Prepare data by converting to CSV</vt:lpstr>
      <vt:lpstr>PowerPoint Presentation</vt:lpstr>
      <vt:lpstr>Input Code and Press Play Button to Run</vt:lpstr>
      <vt:lpstr>Code</vt:lpstr>
      <vt:lpstr>Upon Successful Execution a Graph will Display Below</vt:lpstr>
      <vt:lpstr>PowerPoint Presentation</vt:lpstr>
      <vt:lpstr>Plotting Calories Burned per Day</vt:lpstr>
      <vt:lpstr>Prepare data by converting to CSV</vt:lpstr>
      <vt:lpstr>Upload data to Colab</vt:lpstr>
      <vt:lpstr>Input Code and Press Play Button to Run</vt:lpstr>
      <vt:lpstr>Code</vt:lpstr>
      <vt:lpstr>Upon Successful Execution a Graph will Display Below</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Danny Ferreira</cp:lastModifiedBy>
  <cp:revision>1380</cp:revision>
  <dcterms:created xsi:type="dcterms:W3CDTF">2021-01-18T02:02:41Z</dcterms:created>
  <dcterms:modified xsi:type="dcterms:W3CDTF">2022-05-27T15:02:19Z</dcterms:modified>
</cp:coreProperties>
</file>